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3DD9298" w14:textId="2A2AB19E" w:rsidR="00CA1F39" w:rsidRPr="00B40EEA" w:rsidRDefault="00294658" w:rsidP="00CA1F39">
      <w:pPr>
        <w:jc w:val="center"/>
        <w:rPr>
          <w:rFonts w:ascii="Segoe UI Emoji" w:hAnsi="Segoe UI Emoji" w:cstheme="minorHAnsi"/>
          <w:b/>
          <w:smallCaps/>
          <w:sz w:val="32"/>
          <w:szCs w:val="32"/>
        </w:rPr>
      </w:pPr>
      <w:bookmarkStart w:id="0" w:name="_Hlk187829834"/>
      <w:bookmarkEnd w:id="0"/>
      <w:r w:rsidRPr="00B40EEA">
        <w:rPr>
          <w:rFonts w:ascii="Segoe UI Emoji" w:hAnsi="Segoe UI Emoji" w:cstheme="minorHAnsi"/>
          <w:b/>
          <w:smallCaps/>
          <w:sz w:val="32"/>
          <w:szCs w:val="32"/>
        </w:rPr>
        <w:t xml:space="preserve">CHIRS </w:t>
      </w:r>
      <w:r w:rsidR="00CA1F39" w:rsidRPr="00B40EEA">
        <w:rPr>
          <w:rFonts w:ascii="Segoe UI Emoji" w:hAnsi="Segoe UI Emoji" w:cstheme="minorHAnsi"/>
          <w:b/>
          <w:smallCaps/>
          <w:sz w:val="32"/>
          <w:szCs w:val="32"/>
        </w:rPr>
        <w:t xml:space="preserve">Client </w:t>
      </w:r>
      <w:r w:rsidR="005E0746">
        <w:rPr>
          <w:rFonts w:ascii="Segoe UI Emoji" w:hAnsi="Segoe UI Emoji" w:cstheme="minorHAnsi"/>
          <w:b/>
          <w:smallCaps/>
          <w:sz w:val="32"/>
          <w:szCs w:val="32"/>
        </w:rPr>
        <w:t xml:space="preserve">and Family </w:t>
      </w:r>
      <w:r w:rsidR="00CA1F39" w:rsidRPr="00B40EEA">
        <w:rPr>
          <w:rFonts w:ascii="Segoe UI Emoji" w:hAnsi="Segoe UI Emoji" w:cstheme="minorHAnsi"/>
          <w:b/>
          <w:smallCaps/>
          <w:sz w:val="32"/>
          <w:szCs w:val="32"/>
        </w:rPr>
        <w:t>Satisfaction Survey</w:t>
      </w:r>
      <w:r w:rsidR="002D7EBA" w:rsidRPr="00B40EEA">
        <w:rPr>
          <w:rFonts w:ascii="Segoe UI Emoji" w:hAnsi="Segoe UI Emoji" w:cstheme="minorHAnsi"/>
          <w:b/>
          <w:smallCaps/>
          <w:sz w:val="32"/>
          <w:szCs w:val="32"/>
        </w:rPr>
        <w:t xml:space="preserve"> 202</w:t>
      </w:r>
      <w:r w:rsidR="001A042C" w:rsidRPr="00B40EEA">
        <w:rPr>
          <w:rFonts w:ascii="Segoe UI Emoji" w:hAnsi="Segoe UI Emoji" w:cstheme="minorHAnsi"/>
          <w:b/>
          <w:smallCaps/>
          <w:sz w:val="32"/>
          <w:szCs w:val="32"/>
        </w:rPr>
        <w:t>4</w:t>
      </w:r>
    </w:p>
    <w:p w14:paraId="63DD9299" w14:textId="620817C3" w:rsidR="00CA1F39" w:rsidRPr="00B40EEA" w:rsidRDefault="00D16D15" w:rsidP="00D16D15">
      <w:pPr>
        <w:jc w:val="center"/>
        <w:rPr>
          <w:rFonts w:ascii="Segoe UI Emoji" w:hAnsi="Segoe UI Emoji" w:cstheme="minorHAnsi"/>
          <w:b/>
          <w:sz w:val="22"/>
          <w:szCs w:val="22"/>
        </w:rPr>
      </w:pPr>
      <w:r w:rsidRPr="00B40EEA">
        <w:rPr>
          <w:rFonts w:ascii="Segoe UI Emoji" w:hAnsi="Segoe UI Emoji" w:cstheme="minorHAnsi"/>
          <w:b/>
          <w:sz w:val="22"/>
          <w:szCs w:val="22"/>
        </w:rPr>
        <w:t>Summary Report</w:t>
      </w:r>
    </w:p>
    <w:p w14:paraId="6B8490D1" w14:textId="77777777" w:rsidR="00D16D15" w:rsidRPr="00B40EEA" w:rsidRDefault="00D16D15" w:rsidP="00730DB0">
      <w:pPr>
        <w:pStyle w:val="ListParagraph"/>
        <w:ind w:left="0"/>
        <w:rPr>
          <w:rFonts w:ascii="Segoe UI Emoji" w:hAnsi="Segoe UI Emoji" w:cs="Aptos Serif"/>
          <w:b/>
          <w:bCs/>
          <w:smallCaps/>
          <w:sz w:val="20"/>
          <w:szCs w:val="20"/>
        </w:rPr>
      </w:pPr>
    </w:p>
    <w:p w14:paraId="63DD929A" w14:textId="13033F41" w:rsidR="00E52F42" w:rsidRPr="00B40EEA" w:rsidRDefault="009C7C16" w:rsidP="00730DB0">
      <w:pPr>
        <w:pStyle w:val="ListParagraph"/>
        <w:ind w:left="0"/>
        <w:rPr>
          <w:rFonts w:ascii="Segoe UI Emoji" w:hAnsi="Segoe UI Emoji" w:cs="Aptos Serif"/>
          <w:b/>
          <w:bCs/>
          <w:smallCaps/>
          <w:sz w:val="22"/>
          <w:szCs w:val="20"/>
        </w:rPr>
      </w:pPr>
      <w:r w:rsidRPr="00B40EEA">
        <w:rPr>
          <w:rFonts w:ascii="Segoe UI Emoji" w:hAnsi="Segoe UI Emoji" w:cs="Aptos Serif"/>
          <w:b/>
          <w:bCs/>
          <w:smallCaps/>
          <w:sz w:val="22"/>
          <w:szCs w:val="20"/>
        </w:rPr>
        <w:t>Survey Results</w:t>
      </w:r>
      <w:r w:rsidR="00730DB0" w:rsidRPr="00B40EEA">
        <w:rPr>
          <w:rFonts w:ascii="Segoe UI Emoji" w:hAnsi="Segoe UI Emoji" w:cs="Aptos Serif"/>
          <w:b/>
          <w:bCs/>
          <w:smallCaps/>
          <w:sz w:val="22"/>
          <w:szCs w:val="20"/>
        </w:rPr>
        <w:t xml:space="preserve"> </w:t>
      </w:r>
    </w:p>
    <w:p w14:paraId="604148FF" w14:textId="77777777" w:rsidR="001C4BC9" w:rsidRPr="00B40EEA" w:rsidRDefault="001C4BC9" w:rsidP="007C0AF1">
      <w:pPr>
        <w:rPr>
          <w:rFonts w:ascii="Segoe UI Emoji" w:hAnsi="Segoe UI Emoji" w:cs="Aptos Serif"/>
          <w:sz w:val="22"/>
          <w:szCs w:val="20"/>
        </w:rPr>
      </w:pPr>
    </w:p>
    <w:p w14:paraId="438E33B1" w14:textId="77680BC2" w:rsidR="00352183" w:rsidRPr="00B40EEA" w:rsidRDefault="007C0AF1" w:rsidP="00352183">
      <w:pPr>
        <w:rPr>
          <w:rFonts w:ascii="Segoe UI Emoji" w:hAnsi="Segoe UI Emoji" w:cs="Aptos Serif"/>
          <w:sz w:val="22"/>
          <w:szCs w:val="18"/>
        </w:rPr>
      </w:pPr>
      <w:r w:rsidRPr="00B40EEA">
        <w:rPr>
          <w:rFonts w:ascii="Segoe UI Emoji" w:hAnsi="Segoe UI Emoji" w:cs="Aptos Serif"/>
          <w:sz w:val="22"/>
          <w:szCs w:val="20"/>
        </w:rPr>
        <w:t xml:space="preserve">As a part of our ongoing program evaluation, CHIRS conducted a </w:t>
      </w:r>
      <w:r w:rsidR="004740A2" w:rsidRPr="00B40EEA">
        <w:rPr>
          <w:rFonts w:ascii="Segoe UI Emoji" w:hAnsi="Segoe UI Emoji" w:cs="Aptos Serif"/>
          <w:sz w:val="22"/>
          <w:szCs w:val="20"/>
        </w:rPr>
        <w:t>C</w:t>
      </w:r>
      <w:r w:rsidRPr="00B40EEA">
        <w:rPr>
          <w:rFonts w:ascii="Segoe UI Emoji" w:hAnsi="Segoe UI Emoji" w:cs="Aptos Serif"/>
          <w:sz w:val="22"/>
          <w:szCs w:val="20"/>
        </w:rPr>
        <w:t xml:space="preserve">lient and </w:t>
      </w:r>
      <w:r w:rsidR="004740A2" w:rsidRPr="00B40EEA">
        <w:rPr>
          <w:rFonts w:ascii="Segoe UI Emoji" w:hAnsi="Segoe UI Emoji" w:cs="Aptos Serif"/>
          <w:sz w:val="22"/>
          <w:szCs w:val="20"/>
        </w:rPr>
        <w:t>F</w:t>
      </w:r>
      <w:r w:rsidRPr="00B40EEA">
        <w:rPr>
          <w:rFonts w:ascii="Segoe UI Emoji" w:hAnsi="Segoe UI Emoji" w:cs="Aptos Serif"/>
          <w:sz w:val="22"/>
          <w:szCs w:val="20"/>
        </w:rPr>
        <w:t xml:space="preserve">amily </w:t>
      </w:r>
      <w:r w:rsidR="004740A2" w:rsidRPr="00B40EEA">
        <w:rPr>
          <w:rFonts w:ascii="Segoe UI Emoji" w:hAnsi="Segoe UI Emoji" w:cs="Aptos Serif"/>
          <w:sz w:val="22"/>
          <w:szCs w:val="20"/>
        </w:rPr>
        <w:t>S</w:t>
      </w:r>
      <w:r w:rsidRPr="00B40EEA">
        <w:rPr>
          <w:rFonts w:ascii="Segoe UI Emoji" w:hAnsi="Segoe UI Emoji" w:cs="Aptos Serif"/>
          <w:sz w:val="22"/>
          <w:szCs w:val="20"/>
        </w:rPr>
        <w:t xml:space="preserve">atisfaction </w:t>
      </w:r>
      <w:r w:rsidR="004740A2" w:rsidRPr="00B40EEA">
        <w:rPr>
          <w:rFonts w:ascii="Segoe UI Emoji" w:hAnsi="Segoe UI Emoji" w:cs="Aptos Serif"/>
          <w:sz w:val="22"/>
          <w:szCs w:val="20"/>
        </w:rPr>
        <w:t>S</w:t>
      </w:r>
      <w:r w:rsidRPr="00B40EEA">
        <w:rPr>
          <w:rFonts w:ascii="Segoe UI Emoji" w:hAnsi="Segoe UI Emoji" w:cs="Aptos Serif"/>
          <w:sz w:val="22"/>
          <w:szCs w:val="20"/>
        </w:rPr>
        <w:t>urvey</w:t>
      </w:r>
      <w:r w:rsidR="001D4691" w:rsidRPr="00B40EEA">
        <w:rPr>
          <w:rFonts w:ascii="Segoe UI Emoji" w:hAnsi="Segoe UI Emoji" w:cs="Aptos Serif"/>
          <w:sz w:val="22"/>
          <w:szCs w:val="20"/>
        </w:rPr>
        <w:t xml:space="preserve"> in </w:t>
      </w:r>
      <w:r w:rsidR="006E3462" w:rsidRPr="00B40EEA">
        <w:rPr>
          <w:rFonts w:ascii="Segoe UI Emoji" w:hAnsi="Segoe UI Emoji" w:cs="Aptos Serif"/>
          <w:sz w:val="22"/>
          <w:szCs w:val="20"/>
        </w:rPr>
        <w:t>the summer</w:t>
      </w:r>
      <w:r w:rsidR="00EA4F93" w:rsidRPr="00B40EEA">
        <w:rPr>
          <w:rFonts w:ascii="Segoe UI Emoji" w:hAnsi="Segoe UI Emoji" w:cs="Aptos Serif"/>
          <w:sz w:val="22"/>
          <w:szCs w:val="20"/>
        </w:rPr>
        <w:t xml:space="preserve"> </w:t>
      </w:r>
      <w:r w:rsidR="006E3462" w:rsidRPr="00B40EEA">
        <w:rPr>
          <w:rFonts w:ascii="Segoe UI Emoji" w:hAnsi="Segoe UI Emoji" w:cs="Aptos Serif"/>
          <w:sz w:val="22"/>
          <w:szCs w:val="20"/>
        </w:rPr>
        <w:t xml:space="preserve">of </w:t>
      </w:r>
      <w:r w:rsidR="002D7EBA" w:rsidRPr="00B40EEA">
        <w:rPr>
          <w:rFonts w:ascii="Segoe UI Emoji" w:hAnsi="Segoe UI Emoji" w:cs="Aptos Serif"/>
          <w:sz w:val="22"/>
          <w:szCs w:val="20"/>
        </w:rPr>
        <w:t>202</w:t>
      </w:r>
      <w:r w:rsidR="00C21121">
        <w:rPr>
          <w:rFonts w:ascii="Segoe UI Emoji" w:hAnsi="Segoe UI Emoji" w:cs="Aptos Serif"/>
          <w:sz w:val="22"/>
          <w:szCs w:val="20"/>
        </w:rPr>
        <w:t>4</w:t>
      </w:r>
      <w:r w:rsidR="00EA4F93" w:rsidRPr="00B40EEA">
        <w:rPr>
          <w:rFonts w:ascii="Segoe UI Emoji" w:hAnsi="Segoe UI Emoji" w:cs="Aptos Serif"/>
          <w:sz w:val="22"/>
          <w:szCs w:val="20"/>
        </w:rPr>
        <w:t>.</w:t>
      </w:r>
      <w:r w:rsidR="00352183" w:rsidRPr="00B40EEA">
        <w:rPr>
          <w:rFonts w:ascii="Segoe UI Emoji" w:hAnsi="Segoe UI Emoji" w:cs="Aptos Serif"/>
          <w:sz w:val="22"/>
          <w:szCs w:val="20"/>
        </w:rPr>
        <w:t xml:space="preserve">  </w:t>
      </w:r>
      <w:r w:rsidR="00352183" w:rsidRPr="00B40EEA">
        <w:rPr>
          <w:rFonts w:ascii="Segoe UI Emoji" w:hAnsi="Segoe UI Emoji" w:cs="Aptos Serif"/>
          <w:sz w:val="22"/>
          <w:szCs w:val="18"/>
        </w:rPr>
        <w:t>The data collected from clients and families related to their experiences with the organization and the services provided. Respondents were asked to indicate and rate their overall satisfaction with:</w:t>
      </w:r>
    </w:p>
    <w:p w14:paraId="29281615" w14:textId="77777777" w:rsidR="00352183" w:rsidRPr="00B40EEA" w:rsidRDefault="00352183" w:rsidP="00352183">
      <w:pPr>
        <w:pStyle w:val="ListParagraph"/>
        <w:numPr>
          <w:ilvl w:val="0"/>
          <w:numId w:val="2"/>
        </w:numPr>
        <w:rPr>
          <w:rFonts w:ascii="Segoe UI Emoji" w:hAnsi="Segoe UI Emoji" w:cs="Aptos Serif"/>
          <w:sz w:val="22"/>
          <w:szCs w:val="18"/>
        </w:rPr>
      </w:pPr>
      <w:r w:rsidRPr="00B40EEA">
        <w:rPr>
          <w:rFonts w:ascii="Segoe UI Emoji" w:hAnsi="Segoe UI Emoji" w:cs="Aptos Serif"/>
          <w:sz w:val="22"/>
          <w:szCs w:val="18"/>
        </w:rPr>
        <w:t xml:space="preserve">quality of services provided and the degree to which they felt that services impacted quality of </w:t>
      </w:r>
      <w:proofErr w:type="gramStart"/>
      <w:r w:rsidRPr="00B40EEA">
        <w:rPr>
          <w:rFonts w:ascii="Segoe UI Emoji" w:hAnsi="Segoe UI Emoji" w:cs="Aptos Serif"/>
          <w:sz w:val="22"/>
          <w:szCs w:val="18"/>
        </w:rPr>
        <w:t>life;</w:t>
      </w:r>
      <w:proofErr w:type="gramEnd"/>
    </w:p>
    <w:p w14:paraId="01E3EBDD" w14:textId="77777777" w:rsidR="00352183" w:rsidRPr="00B40EEA" w:rsidRDefault="00352183" w:rsidP="00352183">
      <w:pPr>
        <w:pStyle w:val="ListParagraph"/>
        <w:numPr>
          <w:ilvl w:val="0"/>
          <w:numId w:val="2"/>
        </w:numPr>
        <w:rPr>
          <w:rFonts w:ascii="Segoe UI Emoji" w:hAnsi="Segoe UI Emoji" w:cs="Aptos Serif"/>
          <w:sz w:val="22"/>
          <w:szCs w:val="18"/>
        </w:rPr>
      </w:pPr>
      <w:r w:rsidRPr="00B40EEA">
        <w:rPr>
          <w:rFonts w:ascii="Segoe UI Emoji" w:hAnsi="Segoe UI Emoji" w:cs="Aptos Serif"/>
          <w:sz w:val="22"/>
          <w:szCs w:val="18"/>
        </w:rPr>
        <w:t xml:space="preserve">access to and quality of interaction with CHIRS </w:t>
      </w:r>
      <w:proofErr w:type="gramStart"/>
      <w:r w:rsidRPr="00B40EEA">
        <w:rPr>
          <w:rFonts w:ascii="Segoe UI Emoji" w:hAnsi="Segoe UI Emoji" w:cs="Aptos Serif"/>
          <w:sz w:val="22"/>
          <w:szCs w:val="18"/>
        </w:rPr>
        <w:t>staff;</w:t>
      </w:r>
      <w:proofErr w:type="gramEnd"/>
    </w:p>
    <w:p w14:paraId="38C12E0D" w14:textId="5E0B6D7C" w:rsidR="004915F1" w:rsidRPr="00B40EEA" w:rsidRDefault="004915F1" w:rsidP="00352183">
      <w:pPr>
        <w:pStyle w:val="ListParagraph"/>
        <w:numPr>
          <w:ilvl w:val="0"/>
          <w:numId w:val="2"/>
        </w:numPr>
        <w:rPr>
          <w:rFonts w:ascii="Segoe UI Emoji" w:hAnsi="Segoe UI Emoji" w:cs="Aptos Serif"/>
          <w:sz w:val="22"/>
          <w:szCs w:val="18"/>
        </w:rPr>
      </w:pPr>
      <w:r w:rsidRPr="00B40EEA">
        <w:rPr>
          <w:rFonts w:ascii="Segoe UI Emoji" w:hAnsi="Segoe UI Emoji" w:cs="Aptos Serif"/>
          <w:sz w:val="22"/>
          <w:szCs w:val="18"/>
        </w:rPr>
        <w:t>Engagement in decision making</w:t>
      </w:r>
    </w:p>
    <w:p w14:paraId="5DDCF3CA" w14:textId="77777777" w:rsidR="00352183" w:rsidRPr="00B40EEA" w:rsidRDefault="00352183" w:rsidP="00352183">
      <w:pPr>
        <w:pStyle w:val="ListParagraph"/>
        <w:numPr>
          <w:ilvl w:val="0"/>
          <w:numId w:val="2"/>
        </w:numPr>
        <w:rPr>
          <w:rFonts w:ascii="Segoe UI Emoji" w:hAnsi="Segoe UI Emoji" w:cs="Aptos Serif"/>
          <w:sz w:val="22"/>
          <w:szCs w:val="18"/>
        </w:rPr>
      </w:pPr>
      <w:r w:rsidRPr="00B40EEA">
        <w:rPr>
          <w:rFonts w:ascii="Segoe UI Emoji" w:hAnsi="Segoe UI Emoji" w:cs="Aptos Serif"/>
          <w:sz w:val="22"/>
          <w:szCs w:val="18"/>
        </w:rPr>
        <w:t>programming options.</w:t>
      </w:r>
    </w:p>
    <w:p w14:paraId="0EA7E469" w14:textId="76370A79" w:rsidR="00EA4F93" w:rsidRPr="00B40EEA" w:rsidRDefault="00EA4F93" w:rsidP="001D4691">
      <w:pPr>
        <w:rPr>
          <w:rFonts w:ascii="Calibri Light" w:hAnsi="Calibri Light" w:cs="Calibri Light"/>
          <w:sz w:val="22"/>
          <w:szCs w:val="20"/>
        </w:rPr>
      </w:pPr>
    </w:p>
    <w:p w14:paraId="63DD92A5" w14:textId="6615EB94" w:rsidR="007C0AF1" w:rsidRPr="00B40EEA" w:rsidRDefault="002266D8" w:rsidP="007C0AF1">
      <w:pPr>
        <w:pStyle w:val="ListParagraph"/>
        <w:ind w:left="0"/>
        <w:rPr>
          <w:rFonts w:ascii="Segoe UI Emoji" w:hAnsi="Segoe UI Emoji" w:cs="Calibri Light"/>
          <w:sz w:val="22"/>
          <w:szCs w:val="20"/>
        </w:rPr>
      </w:pPr>
      <w:r>
        <w:rPr>
          <w:rFonts w:ascii="Segoe UI Emoji" w:hAnsi="Segoe UI Emoji" w:cs="Calibri Light"/>
          <w:sz w:val="22"/>
          <w:szCs w:val="20"/>
        </w:rPr>
        <w:t xml:space="preserve">A summary of </w:t>
      </w:r>
      <w:r w:rsidR="00F34F0C" w:rsidRPr="00B40EEA">
        <w:rPr>
          <w:rFonts w:ascii="Segoe UI Emoji" w:hAnsi="Segoe UI Emoji" w:cs="Calibri Light"/>
          <w:sz w:val="22"/>
          <w:szCs w:val="20"/>
        </w:rPr>
        <w:t>the report are as follows:</w:t>
      </w:r>
    </w:p>
    <w:p w14:paraId="63DD92A6" w14:textId="77777777" w:rsidR="007C0AF1" w:rsidRPr="00B40EEA" w:rsidRDefault="007C0AF1" w:rsidP="007C0AF1">
      <w:pPr>
        <w:pStyle w:val="ListParagraph"/>
        <w:ind w:left="0"/>
        <w:rPr>
          <w:rFonts w:ascii="Segoe UI Emoji" w:hAnsi="Segoe UI Emoji" w:cs="Calibri Light"/>
          <w:sz w:val="22"/>
          <w:szCs w:val="20"/>
        </w:rPr>
      </w:pPr>
    </w:p>
    <w:p w14:paraId="37F6FBFA" w14:textId="1585213B" w:rsidR="002E6FD0" w:rsidRPr="00B40EEA" w:rsidRDefault="00927861" w:rsidP="002E6FD0">
      <w:pPr>
        <w:pStyle w:val="ListParagraph"/>
        <w:ind w:left="0"/>
        <w:rPr>
          <w:rFonts w:ascii="Segoe UI Emoji" w:hAnsi="Segoe UI Emoji" w:cs="Calibri Light"/>
          <w:sz w:val="22"/>
          <w:szCs w:val="18"/>
          <w:lang w:val="en-CA"/>
        </w:rPr>
      </w:pPr>
      <w:r w:rsidRPr="00B40EEA">
        <w:rPr>
          <w:rFonts w:ascii="Segoe UI Emoji" w:hAnsi="Segoe UI Emoji" w:cs="Calibri Light"/>
          <w:sz w:val="22"/>
          <w:szCs w:val="18"/>
          <w:lang w:val="en-CA"/>
        </w:rPr>
        <w:t xml:space="preserve">Findings indicate a </w:t>
      </w:r>
      <w:r w:rsidRPr="00B40EEA">
        <w:rPr>
          <w:rFonts w:ascii="Segoe UI Emoji" w:hAnsi="Segoe UI Emoji" w:cs="Calibri Light"/>
          <w:i/>
          <w:sz w:val="22"/>
          <w:szCs w:val="18"/>
          <w:lang w:val="en-CA"/>
        </w:rPr>
        <w:t xml:space="preserve">high level </w:t>
      </w:r>
      <w:r w:rsidRPr="00B40EEA">
        <w:rPr>
          <w:rFonts w:ascii="Segoe UI Emoji" w:hAnsi="Segoe UI Emoji" w:cs="Calibri Light"/>
          <w:sz w:val="22"/>
          <w:szCs w:val="18"/>
          <w:lang w:val="en-CA"/>
        </w:rPr>
        <w:t>of sa</w:t>
      </w:r>
      <w:r w:rsidR="008675A9" w:rsidRPr="00B40EEA">
        <w:rPr>
          <w:rFonts w:ascii="Segoe UI Emoji" w:hAnsi="Segoe UI Emoji" w:cs="Calibri Light"/>
          <w:sz w:val="22"/>
          <w:szCs w:val="18"/>
          <w:lang w:val="en-CA"/>
        </w:rPr>
        <w:t xml:space="preserve">tisfaction with CHIRS services; </w:t>
      </w:r>
      <w:r w:rsidR="00544A17" w:rsidRPr="00B40EEA">
        <w:rPr>
          <w:rFonts w:ascii="Segoe UI Emoji" w:hAnsi="Segoe UI Emoji" w:cs="Calibri Light"/>
          <w:sz w:val="22"/>
          <w:szCs w:val="18"/>
          <w:lang w:val="en-CA"/>
        </w:rPr>
        <w:t>88</w:t>
      </w:r>
      <w:r w:rsidRPr="00B40EEA">
        <w:rPr>
          <w:rFonts w:ascii="Segoe UI Emoji" w:hAnsi="Segoe UI Emoji" w:cs="Calibri Light"/>
          <w:sz w:val="22"/>
          <w:szCs w:val="18"/>
          <w:lang w:val="en-CA"/>
        </w:rPr>
        <w:t xml:space="preserve">% of clients and </w:t>
      </w:r>
      <w:r w:rsidR="00544A17" w:rsidRPr="00B40EEA">
        <w:rPr>
          <w:rFonts w:ascii="Segoe UI Emoji" w:hAnsi="Segoe UI Emoji" w:cs="Calibri Light"/>
          <w:sz w:val="22"/>
          <w:szCs w:val="18"/>
        </w:rPr>
        <w:t>87</w:t>
      </w:r>
      <w:r w:rsidRPr="00B40EEA">
        <w:rPr>
          <w:rFonts w:ascii="Segoe UI Emoji" w:hAnsi="Segoe UI Emoji" w:cs="Calibri Light"/>
          <w:sz w:val="22"/>
          <w:szCs w:val="18"/>
        </w:rPr>
        <w:t xml:space="preserve">% of families rated their level of satisfaction as </w:t>
      </w:r>
      <w:r w:rsidR="003B4A46">
        <w:rPr>
          <w:rFonts w:ascii="Segoe UI Emoji" w:hAnsi="Segoe UI Emoji" w:cs="Calibri Light"/>
          <w:sz w:val="22"/>
          <w:szCs w:val="18"/>
        </w:rPr>
        <w:t>Satisfied</w:t>
      </w:r>
      <w:r w:rsidR="004740A2" w:rsidRPr="00B40EEA">
        <w:rPr>
          <w:rFonts w:ascii="Segoe UI Emoji" w:hAnsi="Segoe UI Emoji" w:cs="Calibri Light"/>
          <w:sz w:val="22"/>
          <w:szCs w:val="18"/>
        </w:rPr>
        <w:t xml:space="preserve"> or Very Satisfied</w:t>
      </w:r>
      <w:r w:rsidRPr="00B40EEA">
        <w:rPr>
          <w:rFonts w:ascii="Segoe UI Emoji" w:hAnsi="Segoe UI Emoji" w:cs="Calibri Light"/>
          <w:sz w:val="22"/>
          <w:szCs w:val="18"/>
        </w:rPr>
        <w:t>.</w:t>
      </w:r>
      <w:r w:rsidR="00B42DA6" w:rsidRPr="00B40EEA">
        <w:rPr>
          <w:rFonts w:ascii="Segoe UI Emoji" w:hAnsi="Segoe UI Emoji" w:cs="Calibri Light"/>
          <w:sz w:val="22"/>
          <w:szCs w:val="18"/>
        </w:rPr>
        <w:t xml:space="preserve">  </w:t>
      </w:r>
      <w:r w:rsidR="002E6FD0" w:rsidRPr="00B40EEA">
        <w:rPr>
          <w:rFonts w:ascii="Segoe UI Emoji" w:hAnsi="Segoe UI Emoji" w:cs="Calibri Light"/>
          <w:sz w:val="22"/>
          <w:szCs w:val="18"/>
        </w:rPr>
        <w:t>This represents an increase of 11% in families’ satisfaction rating and a slight decrease of 2% in clients’ satisfaction rating as compared to the 2022 survey.</w:t>
      </w:r>
    </w:p>
    <w:p w14:paraId="7EAB46D2" w14:textId="192D703A" w:rsidR="00EF6332" w:rsidRPr="00B40EEA" w:rsidRDefault="00EF6332" w:rsidP="007C0AF1">
      <w:pPr>
        <w:pStyle w:val="ListParagraph"/>
        <w:ind w:left="0"/>
        <w:rPr>
          <w:rFonts w:ascii="Segoe UI Emoji" w:hAnsi="Segoe UI Emoji" w:cs="Calibri Light"/>
          <w:sz w:val="22"/>
          <w:szCs w:val="18"/>
          <w:lang w:val="en-CA"/>
        </w:rPr>
      </w:pPr>
    </w:p>
    <w:p w14:paraId="7C07D115" w14:textId="5F47F5DF" w:rsidR="0038794F" w:rsidRPr="00B40EEA" w:rsidRDefault="002D7EBA" w:rsidP="007C0AF1">
      <w:pPr>
        <w:pStyle w:val="ListParagraph"/>
        <w:ind w:left="0"/>
        <w:rPr>
          <w:rFonts w:ascii="Segoe UI Emoji" w:hAnsi="Segoe UI Emoji" w:cs="Calibri Light"/>
          <w:b/>
          <w:sz w:val="22"/>
          <w:szCs w:val="18"/>
        </w:rPr>
      </w:pPr>
      <w:r w:rsidRPr="00B40EEA">
        <w:rPr>
          <w:rFonts w:ascii="Segoe UI Emoji" w:hAnsi="Segoe UI Emoji" w:cs="Calibri Light"/>
          <w:b/>
          <w:sz w:val="22"/>
          <w:szCs w:val="18"/>
        </w:rPr>
        <w:t xml:space="preserve">Overall, how satisfied are you with </w:t>
      </w:r>
      <w:proofErr w:type="gramStart"/>
      <w:r w:rsidRPr="00B40EEA">
        <w:rPr>
          <w:rFonts w:ascii="Segoe UI Emoji" w:hAnsi="Segoe UI Emoji" w:cs="Calibri Light"/>
          <w:b/>
          <w:sz w:val="22"/>
          <w:szCs w:val="18"/>
        </w:rPr>
        <w:t>CHIRS</w:t>
      </w:r>
      <w:proofErr w:type="gramEnd"/>
      <w:r w:rsidRPr="00B40EEA">
        <w:rPr>
          <w:rFonts w:ascii="Segoe UI Emoji" w:hAnsi="Segoe UI Emoji" w:cs="Calibri Light"/>
          <w:b/>
          <w:sz w:val="22"/>
          <w:szCs w:val="18"/>
        </w:rPr>
        <w:t xml:space="preserve"> services? </w:t>
      </w:r>
    </w:p>
    <w:p w14:paraId="35F00FAF" w14:textId="69D80DE9" w:rsidR="00D75E09" w:rsidRDefault="00D75E09" w:rsidP="007C0AF1">
      <w:pPr>
        <w:pStyle w:val="ListParagraph"/>
        <w:ind w:left="0"/>
        <w:rPr>
          <w:rFonts w:ascii="Calibri Light" w:hAnsi="Calibri Light" w:cs="Calibri Light"/>
          <w:b/>
          <w:szCs w:val="20"/>
        </w:rPr>
      </w:pPr>
    </w:p>
    <w:tbl>
      <w:tblPr>
        <w:tblStyle w:val="TableGrid"/>
        <w:tblW w:w="991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4959"/>
        <w:gridCol w:w="4959"/>
      </w:tblGrid>
      <w:tr w:rsidR="00623361" w14:paraId="5B10A059" w14:textId="77777777" w:rsidTr="00607308">
        <w:tc>
          <w:tcPr>
            <w:tcW w:w="4959" w:type="dxa"/>
          </w:tcPr>
          <w:p w14:paraId="55F6BACC" w14:textId="7E257ED8" w:rsidR="00623361" w:rsidRPr="00607308" w:rsidRDefault="00311EB8" w:rsidP="00607308">
            <w:pPr>
              <w:jc w:val="center"/>
              <w:rPr>
                <w:rFonts w:ascii="Calibri Light" w:hAnsi="Calibri Light" w:cs="Calibri Light"/>
                <w:b/>
                <w:sz w:val="20"/>
                <w:szCs w:val="20"/>
              </w:rPr>
            </w:pPr>
            <w:r w:rsidRP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 xml:space="preserve">Family </w:t>
            </w:r>
            <w:proofErr w:type="spellStart"/>
            <w:r w:rsidRP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>Response</w:t>
            </w:r>
            <w:r w:rsid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>s</w:t>
            </w:r>
            <w:proofErr w:type="spellEnd"/>
          </w:p>
        </w:tc>
        <w:tc>
          <w:tcPr>
            <w:tcW w:w="4959" w:type="dxa"/>
          </w:tcPr>
          <w:p w14:paraId="75691326" w14:textId="7F80244B" w:rsidR="00623361" w:rsidRPr="00607308" w:rsidRDefault="00311EB8" w:rsidP="00607308">
            <w:pPr>
              <w:jc w:val="center"/>
              <w:rPr>
                <w:rFonts w:ascii="Calibri Light" w:hAnsi="Calibri Light" w:cs="Calibri Light"/>
                <w:b/>
                <w:sz w:val="20"/>
                <w:szCs w:val="20"/>
              </w:rPr>
            </w:pPr>
            <w:r w:rsidRP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>Client</w:t>
            </w:r>
            <w:r w:rsidR="00607308" w:rsidRP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 xml:space="preserve"> </w:t>
            </w:r>
            <w:proofErr w:type="spellStart"/>
            <w:r w:rsidR="00607308" w:rsidRP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>Response</w:t>
            </w:r>
            <w:r w:rsidR="00607308">
              <w:rPr>
                <w:rFonts w:asciiTheme="majorHAnsi" w:hAnsiTheme="majorHAnsi"/>
                <w:b/>
                <w:sz w:val="20"/>
                <w:szCs w:val="20"/>
                <w:lang w:val="fr-CA"/>
              </w:rPr>
              <w:t>s</w:t>
            </w:r>
            <w:proofErr w:type="spellEnd"/>
          </w:p>
        </w:tc>
      </w:tr>
      <w:tr w:rsidR="00D75E09" w14:paraId="06C1B8BE" w14:textId="77777777" w:rsidTr="00607308">
        <w:tc>
          <w:tcPr>
            <w:tcW w:w="4959" w:type="dxa"/>
          </w:tcPr>
          <w:p w14:paraId="37CD324E" w14:textId="77777777" w:rsidR="00D75E09" w:rsidRDefault="00D75E09" w:rsidP="007C0AF1">
            <w:pPr>
              <w:pStyle w:val="ListParagraph"/>
              <w:ind w:left="0"/>
              <w:rPr>
                <w:rFonts w:ascii="Calibri Light" w:hAnsi="Calibri Light" w:cs="Calibri Light"/>
                <w:b/>
                <w:szCs w:val="20"/>
              </w:rPr>
            </w:pPr>
          </w:p>
          <w:p w14:paraId="30D3D3E7" w14:textId="498AFF2D" w:rsidR="004E53CA" w:rsidRDefault="004E53CA" w:rsidP="007C0AF1">
            <w:pPr>
              <w:pStyle w:val="ListParagraph"/>
              <w:ind w:left="0"/>
              <w:rPr>
                <w:rFonts w:ascii="Calibri Light" w:hAnsi="Calibri Light" w:cs="Calibri Light"/>
                <w:b/>
                <w:szCs w:val="20"/>
              </w:rPr>
            </w:pPr>
            <w:r>
              <w:rPr>
                <w:noProof/>
              </w:rPr>
              <w:drawing>
                <wp:inline distT="0" distB="0" distL="0" distR="0" wp14:anchorId="746C491F" wp14:editId="2DBB823B">
                  <wp:extent cx="3011805" cy="2137410"/>
                  <wp:effectExtent l="0" t="0" r="17145" b="15240"/>
                  <wp:docPr id="951591872" name="Chart 1" descr="Chart type: Pie. 'Field2'&#10;&#10;Description automatically generated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9C903A6B-C16A-B214-2B40-8A2DA588FE8B}"/>
                      </a:ext>
                    </a:extLst>
                  </wp:docPr>
                  <wp:cNvGraphicFramePr/>
                  <a:graphic xmlns:a="http://schemas.openxmlformats.org/drawingml/2006/main">
                    <a:graphicData uri="http://schemas.openxmlformats.org/drawingml/2006/chart">
                      <c:chart xmlns:c="http://schemas.openxmlformats.org/drawingml/2006/chart" xmlns:r="http://schemas.openxmlformats.org/officeDocument/2006/relationships" r:id="rId12"/>
                    </a:graphicData>
                  </a:graphic>
                </wp:inline>
              </w:drawing>
            </w:r>
          </w:p>
          <w:p w14:paraId="72FAFC46" w14:textId="30B30D87" w:rsidR="00D75E09" w:rsidRDefault="00D75E09" w:rsidP="007C0AF1">
            <w:pPr>
              <w:pStyle w:val="ListParagraph"/>
              <w:ind w:left="0"/>
              <w:rPr>
                <w:rFonts w:ascii="Calibri Light" w:hAnsi="Calibri Light" w:cs="Calibri Light"/>
                <w:b/>
                <w:szCs w:val="20"/>
              </w:rPr>
            </w:pPr>
          </w:p>
        </w:tc>
        <w:tc>
          <w:tcPr>
            <w:tcW w:w="4959" w:type="dxa"/>
          </w:tcPr>
          <w:p w14:paraId="135A872D" w14:textId="28059DF7" w:rsidR="00D75E09" w:rsidRDefault="00D75E09" w:rsidP="007C0AF1">
            <w:pPr>
              <w:pStyle w:val="ListParagraph"/>
              <w:ind w:left="0"/>
              <w:rPr>
                <w:rFonts w:ascii="Calibri Light" w:hAnsi="Calibri Light" w:cs="Calibri Light"/>
                <w:b/>
                <w:szCs w:val="20"/>
              </w:rPr>
            </w:pPr>
          </w:p>
          <w:p w14:paraId="21AD0C68" w14:textId="062663B9" w:rsidR="0038794F" w:rsidRDefault="002C0B24" w:rsidP="007C0AF1">
            <w:pPr>
              <w:pStyle w:val="ListParagraph"/>
              <w:ind w:left="0"/>
              <w:rPr>
                <w:rFonts w:ascii="Calibri Light" w:hAnsi="Calibri Light" w:cs="Calibri Light"/>
                <w:b/>
                <w:szCs w:val="20"/>
              </w:rPr>
            </w:pPr>
            <w:r>
              <w:rPr>
                <w:noProof/>
              </w:rPr>
              <w:drawing>
                <wp:inline distT="0" distB="0" distL="0" distR="0" wp14:anchorId="09CC73B9" wp14:editId="63942684">
                  <wp:extent cx="3011805" cy="2134235"/>
                  <wp:effectExtent l="0" t="0" r="17145" b="18415"/>
                  <wp:docPr id="2033547386" name="Chart 1" descr="Chart type: Pie. 'Field2'&#10;&#10;Description automatically generated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2C55D935-377A-2F38-424F-C70526DF5DA6}"/>
                      </a:ext>
                    </a:extLst>
                  </wp:docPr>
                  <wp:cNvGraphicFramePr/>
                  <a:graphic xmlns:a="http://schemas.openxmlformats.org/drawingml/2006/main">
                    <a:graphicData uri="http://schemas.openxmlformats.org/drawingml/2006/chart">
                      <c:chart xmlns:c="http://schemas.openxmlformats.org/drawingml/2006/chart" xmlns:r="http://schemas.openxmlformats.org/officeDocument/2006/relationships" r:id="rId13"/>
                    </a:graphicData>
                  </a:graphic>
                </wp:inline>
              </w:drawing>
            </w:r>
          </w:p>
        </w:tc>
      </w:tr>
    </w:tbl>
    <w:p w14:paraId="44644F86" w14:textId="209A940A" w:rsidR="00D75E09" w:rsidRDefault="0027272C" w:rsidP="007C0AF1">
      <w:pPr>
        <w:pStyle w:val="ListParagraph"/>
        <w:ind w:left="0"/>
        <w:rPr>
          <w:rFonts w:ascii="Calibri Light" w:hAnsi="Calibri Light" w:cs="Calibri Light"/>
          <w:b/>
          <w:szCs w:val="20"/>
        </w:rPr>
      </w:pPr>
      <w:r w:rsidRPr="0027272C">
        <w:rPr>
          <w:rFonts w:asciiTheme="minorHAnsi" w:hAnsiTheme="minorHAnsi" w:cstheme="minorHAnsi"/>
          <w:b/>
          <w:smallCaps/>
          <w:noProof/>
          <w:sz w:val="20"/>
          <w:szCs w:val="20"/>
        </w:rPr>
        <mc:AlternateContent>
          <mc:Choice Requires="wps">
            <w:drawing>
              <wp:anchor distT="91440" distB="91440" distL="114300" distR="114300" simplePos="0" relativeHeight="251661312" behindDoc="0" locked="0" layoutInCell="1" allowOverlap="1" wp14:anchorId="5E2FBD0E" wp14:editId="4B763105">
                <wp:simplePos x="0" y="0"/>
                <wp:positionH relativeFrom="page">
                  <wp:posOffset>1948180</wp:posOffset>
                </wp:positionH>
                <wp:positionV relativeFrom="paragraph">
                  <wp:posOffset>434340</wp:posOffset>
                </wp:positionV>
                <wp:extent cx="4316095" cy="1403985"/>
                <wp:effectExtent l="0" t="0" r="0" b="0"/>
                <wp:wrapTopAndBottom/>
                <wp:docPr id="307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4316095" cy="140398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4C844AA" w14:textId="3FDB9180" w:rsidR="00EC7C7B" w:rsidRPr="00F5690E" w:rsidRDefault="005F1032">
                            <w:pPr>
                              <w:pBdr>
                                <w:top w:val="single" w:sz="24" w:space="8" w:color="4F81BD" w:themeColor="accent1"/>
                                <w:bottom w:val="single" w:sz="24" w:space="8" w:color="4F81BD" w:themeColor="accent1"/>
                              </w:pBdr>
                              <w:rPr>
                                <w:rFonts w:ascii="Segoe UI Emoji" w:hAnsi="Segoe UI Emoji"/>
                                <w:i/>
                                <w:iCs/>
                                <w:color w:val="4F81BD" w:themeColor="accent1"/>
                                <w:sz w:val="20"/>
                                <w:szCs w:val="20"/>
                              </w:rPr>
                            </w:pPr>
                            <w:r w:rsidRPr="00F5690E">
                              <w:rPr>
                                <w:rFonts w:ascii="Segoe UI Emoji" w:hAnsi="Segoe UI Emoji"/>
                                <w:i/>
                                <w:iCs/>
                                <w:color w:val="4F81BD" w:themeColor="accent1"/>
                                <w:sz w:val="20"/>
                                <w:szCs w:val="20"/>
                              </w:rPr>
                              <w:t xml:space="preserve">“Please continue to do </w:t>
                            </w:r>
                            <w:r w:rsidR="00EC7C7B" w:rsidRPr="00F5690E">
                              <w:rPr>
                                <w:rFonts w:ascii="Segoe UI Emoji" w:hAnsi="Segoe UI Emoji"/>
                                <w:i/>
                                <w:iCs/>
                                <w:color w:val="4F81BD" w:themeColor="accent1"/>
                                <w:sz w:val="20"/>
                                <w:szCs w:val="20"/>
                              </w:rPr>
                              <w:t>all the terrific work you do…” – CHIRS client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sp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20000</wp14:pctHeight>
                </wp14:sizeRelV>
              </wp:anchor>
            </w:drawing>
          </mc:Choice>
          <mc:Fallback>
            <w:pict>
              <v:shapetype w14:anchorId="5E2FBD0E" id="_x0000_t202" coordsize="21600,21600" o:spt="202" path="m,l,21600r21600,l21600,xe">
                <v:stroke joinstyle="miter"/>
                <v:path gradientshapeok="t" o:connecttype="rect"/>
              </v:shapetype>
              <v:shape id="Text Box 2" o:spid="_x0000_s1026" type="#_x0000_t202" style="position:absolute;margin-left:153.4pt;margin-top:34.2pt;width:339.85pt;height:110.55pt;z-index:251661312;visibility:visible;mso-wrap-style:square;mso-width-percent:0;mso-height-percent:200;mso-wrap-distance-left:9pt;mso-wrap-distance-top:7.2pt;mso-wrap-distance-right:9pt;mso-wrap-distance-bottom:7.2pt;mso-position-horizontal:absolute;mso-position-horizontal-relative:page;mso-position-vertical:absolute;mso-position-vertical-relative:text;mso-width-percent:0;mso-height-percent:20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uYC2+wEAAM4DAAAOAAAAZHJzL2Uyb0RvYy54bWysU11v2yAUfZ+0/4B4X2yndpdYcaquXaZJ&#10;3YfU7gcQjGM04DIgsbNfvwtO02h7q+YHxPWFc+8597C6GbUiB+G8BNPQYpZTIgyHVppdQ388bd4t&#10;KPGBmZYpMKKhR+Hpzfrtm9VgazGHHlQrHEEQ4+vBNrQPwdZZ5nkvNPMzsMJgsgOnWcDQ7bLWsQHR&#10;tcrmeX6dDeBa64AL7/Hv/ZSk64TfdYKHb13nRSCqodhbSKtL6zau2XrF6p1jtpf81AZ7RReaSYNF&#10;z1D3LDCyd/IfKC25Aw9dmHHQGXSd5CJxQDZF/hebx55ZkbigON6eZfL/D5Z/PTza746E8QOMOMBE&#10;wtsH4D89MXDXM7MTt87B0AvWYuEiSpYN1tenq1FqX/sIsh2+QItDZvsACWjsnI6qIE+C6DiA41l0&#10;MQbC8Wd5VVzny4oSjrmizK+WiyrVYPXzdet8+CRAk7hpqMOpJnh2ePAhtsPq5yOxmoGNVCpNVhky&#10;NHRZzat04SKjZUDjKakbusjjN1khsvxo2nQ5MKmmPRZQ5kQ7Mp04h3E74sFIfwvtEQVwMBkMHwRu&#10;enC/KRnQXA31v/bMCUrUZ4MiLouyjG5MQVm9n2PgLjPbywwzHKEaGiiZtnchOThy9fYWxd7IJMNL&#10;J6de0TRJnZPBoysv43Tq5Rmu/wAAAP//AwBQSwMEFAAGAAgAAAAhAIw5P0zfAAAACgEAAA8AAABk&#10;cnMvZG93bnJldi54bWxMj8FOwzAQRO9I/IO1SNyoTaAhDdlUFWrLESgRZzc2SUS8tmw3DX+POcFx&#10;NKOZN9V6NiObtA+DJYTbhQCmqbVqoA6hed/dFMBClKTkaEkjfOsA6/ryopKlsmd609MhdiyVUCgl&#10;Qh+jKzkPba+NDAvrNCXv03ojY5K+48rLcyo3I8+EyLmRA6WFXjr91Ov263AyCC66/cOzf3ndbHeT&#10;aD72TTZ0W8Trq3nzCCzqOf6F4Rc/oUOdmI72RCqwEeFO5Ak9IuTFPbAUWBX5EtgRIStWS+B1xf9f&#10;qH8AAAD//wMAUEsBAi0AFAAGAAgAAAAhALaDOJL+AAAA4QEAABMAAAAAAAAAAAAAAAAAAAAAAFtD&#10;b250ZW50X1R5cGVzXS54bWxQSwECLQAUAAYACAAAACEAOP0h/9YAAACUAQAACwAAAAAAAAAAAAAA&#10;AAAvAQAAX3JlbHMvLnJlbHNQSwECLQAUAAYACAAAACEAMbmAtvsBAADOAwAADgAAAAAAAAAAAAAA&#10;AAAuAgAAZHJzL2Uyb0RvYy54bWxQSwECLQAUAAYACAAAACEAjDk/TN8AAAAKAQAADwAAAAAAAAAA&#10;AAAAAABVBAAAZHJzL2Rvd25yZXYueG1sUEsFBgAAAAAEAAQA8wAAAGEFAAAAAA==&#10;" filled="f" stroked="f">
                <v:textbox style="mso-fit-shape-to-text:t">
                  <w:txbxContent>
                    <w:p w14:paraId="64C844AA" w14:textId="3FDB9180" w:rsidR="00EC7C7B" w:rsidRPr="00F5690E" w:rsidRDefault="005F1032">
                      <w:pPr>
                        <w:pBdr>
                          <w:top w:val="single" w:sz="24" w:space="8" w:color="4F81BD" w:themeColor="accent1"/>
                          <w:bottom w:val="single" w:sz="24" w:space="8" w:color="4F81BD" w:themeColor="accent1"/>
                        </w:pBdr>
                        <w:rPr>
                          <w:rFonts w:ascii="Segoe UI Emoji" w:hAnsi="Segoe UI Emoji"/>
                          <w:i/>
                          <w:iCs/>
                          <w:color w:val="4F81BD" w:themeColor="accent1"/>
                          <w:sz w:val="20"/>
                          <w:szCs w:val="20"/>
                        </w:rPr>
                      </w:pPr>
                      <w:r w:rsidRPr="00F5690E">
                        <w:rPr>
                          <w:rFonts w:ascii="Segoe UI Emoji" w:hAnsi="Segoe UI Emoji"/>
                          <w:i/>
                          <w:iCs/>
                          <w:color w:val="4F81BD" w:themeColor="accent1"/>
                          <w:sz w:val="20"/>
                          <w:szCs w:val="20"/>
                        </w:rPr>
                        <w:t xml:space="preserve">“Please continue to do </w:t>
                      </w:r>
                      <w:r w:rsidR="00EC7C7B" w:rsidRPr="00F5690E">
                        <w:rPr>
                          <w:rFonts w:ascii="Segoe UI Emoji" w:hAnsi="Segoe UI Emoji"/>
                          <w:i/>
                          <w:iCs/>
                          <w:color w:val="4F81BD" w:themeColor="accent1"/>
                          <w:sz w:val="20"/>
                          <w:szCs w:val="20"/>
                        </w:rPr>
                        <w:t>all the terrific work you do…” – CHIRS client</w:t>
                      </w:r>
                    </w:p>
                  </w:txbxContent>
                </v:textbox>
                <w10:wrap type="topAndBottom" anchorx="page"/>
              </v:shape>
            </w:pict>
          </mc:Fallback>
        </mc:AlternateContent>
      </w:r>
    </w:p>
    <w:p w14:paraId="2EFEF146" w14:textId="160CA115" w:rsidR="00846450" w:rsidRPr="00927861" w:rsidRDefault="000D6025" w:rsidP="00607308">
      <w:pPr>
        <w:pStyle w:val="ListParagraph"/>
        <w:ind w:left="0"/>
        <w:rPr>
          <w:rFonts w:asciiTheme="minorHAnsi" w:hAnsiTheme="minorHAnsi" w:cstheme="minorHAnsi"/>
          <w:b/>
          <w:noProof/>
        </w:rPr>
      </w:pPr>
      <w:r w:rsidRPr="000D6025">
        <w:rPr>
          <w:rFonts w:ascii="Segoe UI Emoji" w:hAnsi="Segoe UI Emoji" w:cs="Calibri Light"/>
          <w:b/>
          <w:szCs w:val="20"/>
        </w:rPr>
        <w:lastRenderedPageBreak/>
        <w:t xml:space="preserve"> </w:t>
      </w:r>
    </w:p>
    <w:p w14:paraId="7117E0F6" w14:textId="6A778C32" w:rsidR="000A1CE9" w:rsidRPr="00B40EEA" w:rsidRDefault="002266D8" w:rsidP="000A1CE9">
      <w:pPr>
        <w:pStyle w:val="ListParagraph"/>
        <w:ind w:left="0"/>
        <w:rPr>
          <w:rFonts w:ascii="Segoe UI Emoji" w:hAnsi="Segoe UI Emoji" w:cs="Aptos Serif"/>
          <w:b/>
          <w:bCs/>
          <w:smallCaps/>
          <w:sz w:val="22"/>
          <w:szCs w:val="20"/>
        </w:rPr>
      </w:pPr>
      <w:r>
        <w:rPr>
          <w:rFonts w:ascii="Segoe UI Emoji" w:hAnsi="Segoe UI Emoji" w:cs="Aptos Serif"/>
          <w:b/>
          <w:bCs/>
          <w:smallCaps/>
          <w:sz w:val="22"/>
          <w:szCs w:val="20"/>
        </w:rPr>
        <w:t>Key Highlights</w:t>
      </w:r>
    </w:p>
    <w:p w14:paraId="49387F6B" w14:textId="20A3A18C" w:rsidR="002D7EBA" w:rsidRPr="00B40EEA" w:rsidRDefault="002D7EBA" w:rsidP="002D7EBA">
      <w:pPr>
        <w:rPr>
          <w:rFonts w:ascii="Segoe UI Emoji" w:hAnsi="Segoe UI Emoji" w:cstheme="minorHAnsi"/>
          <w:sz w:val="22"/>
          <w:szCs w:val="18"/>
          <w:lang w:val="en-CA"/>
        </w:rPr>
      </w:pPr>
    </w:p>
    <w:p w14:paraId="39273F63" w14:textId="63B43AD3" w:rsidR="00927861" w:rsidRPr="00B40EEA" w:rsidRDefault="00C74999" w:rsidP="00927861">
      <w:pPr>
        <w:pStyle w:val="ListParagraph"/>
        <w:numPr>
          <w:ilvl w:val="0"/>
          <w:numId w:val="1"/>
        </w:numPr>
        <w:rPr>
          <w:rFonts w:ascii="Segoe UI Emoji" w:hAnsi="Segoe UI Emoji" w:cstheme="minorHAnsi"/>
          <w:sz w:val="22"/>
          <w:szCs w:val="18"/>
          <w:lang w:val="en-CA"/>
        </w:rPr>
      </w:pPr>
      <w:r w:rsidRPr="00B40EEA">
        <w:rPr>
          <w:rFonts w:ascii="Segoe UI Emoji" w:hAnsi="Segoe UI Emoji" w:cstheme="minorHAnsi"/>
          <w:sz w:val="22"/>
          <w:szCs w:val="18"/>
          <w:lang w:val="en-CA"/>
        </w:rPr>
        <w:t>Clients</w:t>
      </w:r>
      <w:r w:rsidR="005F2FD0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 gave very high ratings </w:t>
      </w:r>
      <w:r w:rsidR="005917D6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with respect to the way that staff make them feel. 95% of clients said they </w:t>
      </w:r>
      <w:r w:rsidR="005917D6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 xml:space="preserve">feel comfortable </w:t>
      </w:r>
      <w:r w:rsidR="00EB5027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with how staff speak to them</w:t>
      </w:r>
      <w:r w:rsidR="00EB5027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; </w:t>
      </w:r>
      <w:r w:rsidR="00174D27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91% of clients reported that </w:t>
      </w:r>
      <w:r w:rsidR="00174D27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 xml:space="preserve">they felt </w:t>
      </w:r>
      <w:r w:rsidR="00AE6E52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understood and respected</w:t>
      </w:r>
      <w:r w:rsidR="00AE6E52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. </w:t>
      </w:r>
    </w:p>
    <w:p w14:paraId="42BFC571" w14:textId="1E57AD12" w:rsidR="001A63EF" w:rsidRPr="00B40EEA" w:rsidRDefault="001A63EF" w:rsidP="00E27088">
      <w:pPr>
        <w:pStyle w:val="ListParagraph"/>
        <w:ind w:left="360"/>
        <w:rPr>
          <w:rFonts w:ascii="Segoe UI Emoji" w:hAnsi="Segoe UI Emoji" w:cstheme="minorHAnsi"/>
          <w:sz w:val="22"/>
          <w:szCs w:val="18"/>
          <w:lang w:val="en-CA"/>
        </w:rPr>
      </w:pPr>
    </w:p>
    <w:p w14:paraId="300F25E7" w14:textId="68991842" w:rsidR="004D6388" w:rsidRPr="00B40EEA" w:rsidRDefault="001A63EF" w:rsidP="00927861">
      <w:pPr>
        <w:pStyle w:val="ListParagraph"/>
        <w:numPr>
          <w:ilvl w:val="0"/>
          <w:numId w:val="1"/>
        </w:numPr>
        <w:rPr>
          <w:rFonts w:ascii="Segoe UI Emoji" w:hAnsi="Segoe UI Emoji" w:cstheme="minorHAnsi"/>
          <w:i/>
          <w:iCs/>
          <w:sz w:val="22"/>
          <w:szCs w:val="18"/>
          <w:lang w:val="en-CA"/>
        </w:rPr>
      </w:pPr>
      <w:r w:rsidRPr="00B40EEA">
        <w:rPr>
          <w:rFonts w:ascii="Segoe UI Emoji" w:hAnsi="Segoe UI Emoji" w:cstheme="minorHAnsi"/>
          <w:sz w:val="22"/>
          <w:szCs w:val="18"/>
          <w:lang w:val="en-CA"/>
        </w:rPr>
        <w:t>Clients reported a high level of engagement in making decisions. 8</w:t>
      </w:r>
      <w:r w:rsidR="0066013C" w:rsidRPr="00B40EEA">
        <w:rPr>
          <w:rFonts w:ascii="Segoe UI Emoji" w:hAnsi="Segoe UI Emoji" w:cstheme="minorHAnsi"/>
          <w:sz w:val="22"/>
          <w:szCs w:val="18"/>
          <w:lang w:val="en-CA"/>
        </w:rPr>
        <w:t>8</w:t>
      </w:r>
      <w:r w:rsidRPr="00B40EEA">
        <w:rPr>
          <w:rFonts w:ascii="Segoe UI Emoji" w:hAnsi="Segoe UI Emoji" w:cstheme="minorHAnsi"/>
          <w:sz w:val="22"/>
          <w:szCs w:val="18"/>
          <w:lang w:val="en-CA"/>
        </w:rPr>
        <w:t xml:space="preserve">% said they </w:t>
      </w:r>
      <w:r w:rsidR="0066013C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are </w:t>
      </w:r>
      <w:r w:rsidR="00612C81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 xml:space="preserve">actively </w:t>
      </w:r>
      <w:r w:rsidR="0066013C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involved in making decision</w:t>
      </w:r>
      <w:r w:rsidR="00FB3094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s</w:t>
      </w:r>
      <w:r w:rsidR="0066013C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 xml:space="preserve"> about their care</w:t>
      </w:r>
      <w:r w:rsidR="00FB3094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; 83% </w:t>
      </w:r>
      <w:r w:rsidR="00FB3094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report having</w:t>
      </w:r>
      <w:r w:rsidR="00D632DF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 xml:space="preserve"> a say in how their day goes and what programs they participate in.</w:t>
      </w:r>
    </w:p>
    <w:p w14:paraId="31B77C8D" w14:textId="6039F318" w:rsidR="00927861" w:rsidRPr="00B40EEA" w:rsidRDefault="00BA0C4B" w:rsidP="00927861">
      <w:pPr>
        <w:pStyle w:val="ListParagraph"/>
        <w:rPr>
          <w:rFonts w:ascii="Segoe UI Emoji" w:hAnsi="Segoe UI Emoji" w:cstheme="minorHAnsi"/>
          <w:sz w:val="22"/>
          <w:szCs w:val="18"/>
          <w:lang w:val="en-CA"/>
        </w:rPr>
      </w:pPr>
      <w:r w:rsidRPr="00BA0C4B">
        <w:rPr>
          <w:rFonts w:ascii="Segoe UI Emoji" w:hAnsi="Segoe UI Emoji"/>
          <w:i/>
          <w:iCs/>
          <w:noProof/>
          <w:color w:val="17365D" w:themeColor="text2" w:themeShade="BF"/>
          <w:sz w:val="22"/>
          <w:szCs w:val="22"/>
        </w:rPr>
        <mc:AlternateContent>
          <mc:Choice Requires="wps">
            <w:drawing>
              <wp:anchor distT="45720" distB="45720" distL="114300" distR="114300" simplePos="0" relativeHeight="251663360" behindDoc="0" locked="0" layoutInCell="1" allowOverlap="1" wp14:anchorId="5A50712E" wp14:editId="4637C40D">
                <wp:simplePos x="0" y="0"/>
                <wp:positionH relativeFrom="column">
                  <wp:posOffset>4141470</wp:posOffset>
                </wp:positionH>
                <wp:positionV relativeFrom="paragraph">
                  <wp:posOffset>187960</wp:posOffset>
                </wp:positionV>
                <wp:extent cx="2360930" cy="1779270"/>
                <wp:effectExtent l="19050" t="19050" r="41910" b="30480"/>
                <wp:wrapSquare wrapText="bothSides"/>
                <wp:docPr id="217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360930" cy="1779270"/>
                        </a:xfrm>
                        <a:custGeom>
                          <a:avLst/>
                          <a:gdLst>
                            <a:gd name="connsiteX0" fmla="*/ 0 w 2360930"/>
                            <a:gd name="connsiteY0" fmla="*/ 0 h 1779270"/>
                            <a:gd name="connsiteX1" fmla="*/ 637451 w 2360930"/>
                            <a:gd name="connsiteY1" fmla="*/ 0 h 1779270"/>
                            <a:gd name="connsiteX2" fmla="*/ 1251293 w 2360930"/>
                            <a:gd name="connsiteY2" fmla="*/ 0 h 1779270"/>
                            <a:gd name="connsiteX3" fmla="*/ 2360930 w 2360930"/>
                            <a:gd name="connsiteY3" fmla="*/ 0 h 1779270"/>
                            <a:gd name="connsiteX4" fmla="*/ 2360930 w 2360930"/>
                            <a:gd name="connsiteY4" fmla="*/ 539712 h 1779270"/>
                            <a:gd name="connsiteX5" fmla="*/ 2360930 w 2360930"/>
                            <a:gd name="connsiteY5" fmla="*/ 1168387 h 1779270"/>
                            <a:gd name="connsiteX6" fmla="*/ 2360930 w 2360930"/>
                            <a:gd name="connsiteY6" fmla="*/ 1779270 h 1779270"/>
                            <a:gd name="connsiteX7" fmla="*/ 1817916 w 2360930"/>
                            <a:gd name="connsiteY7" fmla="*/ 1779270 h 1779270"/>
                            <a:gd name="connsiteX8" fmla="*/ 1251293 w 2360930"/>
                            <a:gd name="connsiteY8" fmla="*/ 1779270 h 1779270"/>
                            <a:gd name="connsiteX9" fmla="*/ 731888 w 2360930"/>
                            <a:gd name="connsiteY9" fmla="*/ 1779270 h 1779270"/>
                            <a:gd name="connsiteX10" fmla="*/ 0 w 2360930"/>
                            <a:gd name="connsiteY10" fmla="*/ 1779270 h 1779270"/>
                            <a:gd name="connsiteX11" fmla="*/ 0 w 2360930"/>
                            <a:gd name="connsiteY11" fmla="*/ 1168387 h 1779270"/>
                            <a:gd name="connsiteX12" fmla="*/ 0 w 2360930"/>
                            <a:gd name="connsiteY12" fmla="*/ 628675 h 1779270"/>
                            <a:gd name="connsiteX13" fmla="*/ 0 w 2360930"/>
                            <a:gd name="connsiteY13" fmla="*/ 0 h 177927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</a:cxnLst>
                          <a:rect l="l" t="t" r="r" b="b"/>
                          <a:pathLst>
                            <a:path w="2360930" h="1779270" fill="none" extrusionOk="0">
                              <a:moveTo>
                                <a:pt x="0" y="0"/>
                              </a:moveTo>
                              <a:cubicBezTo>
                                <a:pt x="202316" y="-24415"/>
                                <a:pt x="463806" y="14663"/>
                                <a:pt x="637451" y="0"/>
                              </a:cubicBezTo>
                              <a:cubicBezTo>
                                <a:pt x="811096" y="-14663"/>
                                <a:pt x="990730" y="27310"/>
                                <a:pt x="1251293" y="0"/>
                              </a:cubicBezTo>
                              <a:cubicBezTo>
                                <a:pt x="1511856" y="-27310"/>
                                <a:pt x="1968486" y="10357"/>
                                <a:pt x="2360930" y="0"/>
                              </a:cubicBezTo>
                              <a:cubicBezTo>
                                <a:pt x="2351761" y="227594"/>
                                <a:pt x="2385379" y="320347"/>
                                <a:pt x="2360930" y="539712"/>
                              </a:cubicBezTo>
                              <a:cubicBezTo>
                                <a:pt x="2336481" y="759077"/>
                                <a:pt x="2372293" y="946066"/>
                                <a:pt x="2360930" y="1168387"/>
                              </a:cubicBezTo>
                              <a:cubicBezTo>
                                <a:pt x="2349567" y="1390708"/>
                                <a:pt x="2358411" y="1556019"/>
                                <a:pt x="2360930" y="1779270"/>
                              </a:cubicBezTo>
                              <a:cubicBezTo>
                                <a:pt x="2217325" y="1755317"/>
                                <a:pt x="2082779" y="1777505"/>
                                <a:pt x="1817916" y="1779270"/>
                              </a:cubicBezTo>
                              <a:cubicBezTo>
                                <a:pt x="1553053" y="1781035"/>
                                <a:pt x="1445578" y="1786338"/>
                                <a:pt x="1251293" y="1779270"/>
                              </a:cubicBezTo>
                              <a:cubicBezTo>
                                <a:pt x="1057008" y="1772202"/>
                                <a:pt x="972124" y="1782287"/>
                                <a:pt x="731888" y="1779270"/>
                              </a:cubicBezTo>
                              <a:cubicBezTo>
                                <a:pt x="491652" y="1776253"/>
                                <a:pt x="157694" y="1796160"/>
                                <a:pt x="0" y="1779270"/>
                              </a:cubicBezTo>
                              <a:cubicBezTo>
                                <a:pt x="-2991" y="1518482"/>
                                <a:pt x="-3881" y="1435667"/>
                                <a:pt x="0" y="1168387"/>
                              </a:cubicBezTo>
                              <a:cubicBezTo>
                                <a:pt x="3881" y="901107"/>
                                <a:pt x="-5265" y="861729"/>
                                <a:pt x="0" y="628675"/>
                              </a:cubicBezTo>
                              <a:cubicBezTo>
                                <a:pt x="5265" y="395621"/>
                                <a:pt x="-17977" y="188848"/>
                                <a:pt x="0" y="0"/>
                              </a:cubicBezTo>
                              <a:close/>
                            </a:path>
                            <a:path w="2360930" h="1779270" stroke="0" extrusionOk="0">
                              <a:moveTo>
                                <a:pt x="0" y="0"/>
                              </a:moveTo>
                              <a:cubicBezTo>
                                <a:pt x="150784" y="11488"/>
                                <a:pt x="344516" y="-22636"/>
                                <a:pt x="566623" y="0"/>
                              </a:cubicBezTo>
                              <a:cubicBezTo>
                                <a:pt x="788730" y="22636"/>
                                <a:pt x="939896" y="20044"/>
                                <a:pt x="1086028" y="0"/>
                              </a:cubicBezTo>
                              <a:cubicBezTo>
                                <a:pt x="1232160" y="-20044"/>
                                <a:pt x="1464808" y="-7987"/>
                                <a:pt x="1723479" y="0"/>
                              </a:cubicBezTo>
                              <a:cubicBezTo>
                                <a:pt x="1982150" y="7987"/>
                                <a:pt x="2114301" y="12509"/>
                                <a:pt x="2360930" y="0"/>
                              </a:cubicBezTo>
                              <a:cubicBezTo>
                                <a:pt x="2335862" y="276958"/>
                                <a:pt x="2383842" y="443210"/>
                                <a:pt x="2360930" y="575297"/>
                              </a:cubicBezTo>
                              <a:cubicBezTo>
                                <a:pt x="2338018" y="707384"/>
                                <a:pt x="2370197" y="925478"/>
                                <a:pt x="2360930" y="1132802"/>
                              </a:cubicBezTo>
                              <a:cubicBezTo>
                                <a:pt x="2351663" y="1340127"/>
                                <a:pt x="2391984" y="1551193"/>
                                <a:pt x="2360930" y="1779270"/>
                              </a:cubicBezTo>
                              <a:cubicBezTo>
                                <a:pt x="2238656" y="1772318"/>
                                <a:pt x="1948820" y="1799311"/>
                                <a:pt x="1770698" y="1779270"/>
                              </a:cubicBezTo>
                              <a:cubicBezTo>
                                <a:pt x="1592576" y="1759229"/>
                                <a:pt x="1381575" y="1766924"/>
                                <a:pt x="1251293" y="1779270"/>
                              </a:cubicBezTo>
                              <a:cubicBezTo>
                                <a:pt x="1121012" y="1791616"/>
                                <a:pt x="871124" y="1765066"/>
                                <a:pt x="661060" y="1779270"/>
                              </a:cubicBezTo>
                              <a:cubicBezTo>
                                <a:pt x="450996" y="1793474"/>
                                <a:pt x="272174" y="1794297"/>
                                <a:pt x="0" y="1779270"/>
                              </a:cubicBezTo>
                              <a:cubicBezTo>
                                <a:pt x="4825" y="1588660"/>
                                <a:pt x="-20334" y="1330777"/>
                                <a:pt x="0" y="1203973"/>
                              </a:cubicBezTo>
                              <a:cubicBezTo>
                                <a:pt x="20334" y="1077169"/>
                                <a:pt x="4151" y="796199"/>
                                <a:pt x="0" y="628675"/>
                              </a:cubicBezTo>
                              <a:cubicBezTo>
                                <a:pt x="-4151" y="461151"/>
                                <a:pt x="-27591" y="142237"/>
                                <a:pt x="0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CCEC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  <a:extLst>
                            <a:ext uri="{C807C97D-BFC1-408E-A445-0C87EB9F89A2}">
                              <ask:lineSketchStyleProps xmlns:ask="http://schemas.microsoft.com/office/drawing/2018/sketchyshapes" sd="1219033472">
                                <a:prstGeom prst="rect">
                                  <a:avLst/>
                                </a:prstGeom>
                                <ask:type>
                                  <ask:lineSketchFreehand/>
                                </ask:type>
                              </ask:lineSketchStyleProps>
                            </a:ext>
                          </a:extLst>
                        </a:ln>
                      </wps:spPr>
                      <wps:txbx>
                        <w:txbxContent>
                          <w:p w14:paraId="7CEF02EA" w14:textId="21F4E994" w:rsidR="00B741F9" w:rsidRPr="004B2166" w:rsidRDefault="00B741F9" w:rsidP="00B741F9">
                            <w:pPr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</w:pPr>
                            <w:r w:rsidRPr="008933D7"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2"/>
                                <w:szCs w:val="22"/>
                              </w:rPr>
                              <w:t>“</w:t>
                            </w:r>
                            <w:r w:rsidRPr="004B2166"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  <w:t>The staff is always open, informative and listens”</w:t>
                            </w:r>
                          </w:p>
                          <w:p w14:paraId="784FCA75" w14:textId="77777777" w:rsidR="00B741F9" w:rsidRPr="004B2166" w:rsidRDefault="00B741F9" w:rsidP="00B741F9">
                            <w:pPr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</w:pPr>
                          </w:p>
                          <w:p w14:paraId="2816E9A9" w14:textId="77777777" w:rsidR="00B741F9" w:rsidRPr="004B2166" w:rsidRDefault="00B741F9" w:rsidP="00B741F9">
                            <w:pPr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</w:pPr>
                            <w:r w:rsidRPr="004B2166"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  <w:t>“My son has the best care &amp; I have the freedom of not having worry &amp; stress”</w:t>
                            </w:r>
                          </w:p>
                          <w:p w14:paraId="120EB550" w14:textId="77777777" w:rsidR="00B741F9" w:rsidRPr="004B2166" w:rsidRDefault="00B741F9" w:rsidP="00B741F9">
                            <w:pPr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</w:pPr>
                          </w:p>
                          <w:p w14:paraId="594E8B63" w14:textId="77777777" w:rsidR="00B741F9" w:rsidRPr="004B2166" w:rsidRDefault="00B741F9" w:rsidP="00B741F9">
                            <w:pPr>
                              <w:rPr>
                                <w:rFonts w:ascii="Segoe UI Emoji" w:hAnsi="Segoe UI Emoji"/>
                                <w:i/>
                                <w:iCs/>
                                <w:color w:val="1F497D" w:themeColor="text2"/>
                                <w:sz w:val="14"/>
                                <w:szCs w:val="14"/>
                              </w:rPr>
                            </w:pPr>
                            <w:r w:rsidRPr="004B2166">
                              <w:rPr>
                                <w:rFonts w:ascii="Segoe UI Emoji" w:hAnsi="Segoe UI Emoji"/>
                                <w:i/>
                                <w:iCs/>
                                <w:color w:val="17365D" w:themeColor="text2" w:themeShade="BF"/>
                                <w:sz w:val="20"/>
                                <w:szCs w:val="20"/>
                              </w:rPr>
                              <w:t>“Am content with the services provided to me. Thank you ever so much.”</w:t>
                            </w:r>
                          </w:p>
                          <w:p w14:paraId="1846CB7A" w14:textId="37E9DDF6" w:rsidR="00BA0C4B" w:rsidRDefault="00BA0C4B"/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40000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A50712E" id="_x0000_s1027" type="#_x0000_t202" style="position:absolute;left:0;text-align:left;margin-left:326.1pt;margin-top:14.8pt;width:185.9pt;height:140.1pt;z-index:251663360;visibility:visible;mso-wrap-style:square;mso-width-percent:40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40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sq4rJgcAAIYaAAAOAAAAZHJzL2Uyb0RvYy54bWysWduO2zYQfS/QfxD0WMCxSIo3I5sg2TRF&#10;gfQCtAXaR60sr43Ykitp106/vocX2aQ3C1mL7MNCMjlzOMM5M0Pq9dvjbps8Vm23aeqblLzK0qSq&#10;y2a5qe9v0r/+/DhTadL1Rb0stk1d3aRfqi59++b7714f9ouKNutmu6zaBErqbnHY36Trvt8v5vOu&#10;XFe7onvV7Ksag6um3RU9Xtv7+bItDtC+285plon5oWmX+7Ypq67Drx/cYPrG6l+tqrL/bbXqqj7Z&#10;3qRYW2//t/b/nfk/f/O6WNy3xX69Kf0yihesYldsaoCeVH0o+iJ5aDdPVO02Zdt0zap/VTa7ebNa&#10;bcrK2gBrSHZhzR/rYl9ZW+Ccbn9yU/ft1Ja/Pv6x/71N+uP75ogNtEZ0+09N+blL6uZ2XdT31bu2&#10;bQ7rqlgCmBiXzQ/7buFFjau7RWeU3B1+aZbY5OKhb6yi46rdGa/AzgTasQFfTk6vjn1S4kfKRKYZ&#10;hkqMESk1lXZb5sViEC8fuv6nqrGqisdPXe92bYkn6/NlUhc74JZNXXebvvob2la7LTbyh3mSJYdk&#10;wPByF9P/iaevk2AV2NEn2kmgXTCZczIOEcpkySgEDSAI5YRqNo4RCl2BwQIM76BxjFDoCoz8JRih&#10;EGdaEjruMP4SoFCIEKGYkuNI4iVIoZCPrnEkGSARRaQmYnyDIiHHpnEkJOkTX64Ot0joWiQdIElG&#10;lFLjJoUyVzuPxKQezQHR/OtRYl6Po4Tzrw45EjN7HCWcL6gSko/HAImpPQ4Sz49SGnL3/ZCdi/WQ&#10;sMtj7TM2nhIUFlMLTALfN50pD2H6Ri0YXpGeTckpFpAys0eE4eFQ2NWra4XhuFCYTkKGQ0JhNkkY&#10;SS8UzicJI5GFwnySMHJTKCwmCSPdhMJykjAySCisJgkjK4TCepKwYXsojfdJMXYZZNOizPA5Qp8W&#10;Z4apkXgUaY4onmgtGmDT+m5t69unCVrfNk3Q+t4Zg0G9ojf8HB6TQ9CQrc/9WLLabKGmRg+PBv/Y&#10;tw+m4f/t88DgXfNY/dlYLf1Fp4f1nEfLh7tN+b76L5xLM8qIC8IZzXNioxcrs4pywVTmBkkuhLV0&#10;GHO9l/XFafsi/V9DU4Rk2qM90ah1Jk0rCu9SVCerdUDzdXEiHOGEKD5Y90SnFipX3ryMcUufAXBo&#10;Ws1qrrePMk6kcPFJqeTaZpKzTsWZdNRhNGP5s4iu8RpYMepWypjIlYMFaCYvFEuKFtb6TuciEzbJ&#10;nBflTwAw1NfECbi55sJlIcKAm9ksclbNVU7csgjnIiM2T5yHA+To6BGHTvzmIpNSIhl1mZdIzhmJ&#10;Tc4UhUZrMtoJybMorn0/NwwHh54YK35zyDCEZdx5k0hFEDiezJYyJM85ly63YlgwFrkkjGPf51zt&#10;bZJxmcHDJiQhS0HdEFlLSqgrZACmVEUece3eIDvJ4hytL3dJE7CCwniXvZzBXAqEuVuUFkREvHV0&#10;nmrpjGo9hA0BRyM7Z0z5UCc54wLhF6zG47njxNWePWnUGRJUpHDGqXBhpgSRNApgB+ZavKuxTvoY&#10;qENt6RoIMcMpA9S1rkRvnkeR48CeSUXbpqvgBWR7U1JG60nXt81nHNmh8xuXE8IzqXw0kFxFFjBQ&#10;41RqqGBRGsJGCupY9YyNURZ0XJRKnSrGpULNtPKlBldVeZSISaZERh2TrkcjlFET3mZ/Zk915kjB&#10;np0zqWP2IXKQ7V0+mgCoFYVDLeClRkoQ/ZknCeVZFJgvLV6MK+GITkFqHu0eZTih5240z+EJa8cQ&#10;uiEil5xqSyLTDUXbFr/5VI4UmRG3GRIdAMInIDRlEmXDkUJTniO1RqNBCSGMKpcSr8RFNKKnsXRj&#10;eUZoRHzKNNFDKHM0EqigzyFPLl5MCd+WmESOk3iommgQh7ptR0bQDCU0QIZEJvSpDExK5YTDh9K3&#10;POgU0BdEqpki2D3nEimERj0Jkd1dmB8O7wrjfY3ffNkkiBjfetvLFGSCQLWS5Fy8BL/oUYQgmSfe&#10;1FKSgxo+DQAWJIwsoqiZ+MUXr9yH7RDUwxZMsxTlynuQKyXicoi0wZjHYwx9WhRyHg9ztDydKsb5&#10;c1YJhUREO4qG3reFKM06GnJoE6vX7KQwF8ToDvZwZhpen5FyCuKGgw7tmdx3Wb58HbNHI8vl8w10&#10;12w3y484D5ki17X3d7fbNnkscDy6vf3x9uNHgwmRaNq2NicrzbEvVupZFZn9+5qKHS6222S72d2k&#10;6jSpWJhr+R/rpXVCX2y27hn4W1yW2Ht6czXvLun7490x2SzRuxkAc21/1yy/4OK+bdyHEXzIwcO6&#10;af9LkwM+ityk3b8PRVulyfbnGpf/Gr0l3Njbl5xLkyLacOQuHCnqEqpu0j7FZY95vO3x5q586uYd&#10;PhKsNuYq367SrcS/4GOH9aH/MGO+poTvdtb589Gb/wEAAP//AwBQSwMEFAAGAAgAAAAhAHz0ER7g&#10;AAAACwEAAA8AAABkcnMvZG93bnJldi54bWxMj8tOwzAQRfdI/IM1SOyoUwOhCZlUCIlVBVJDN925&#10;sfNQ43Gw3TTw9bgrWI7m6N5zi/VsBjZp53tLCMtFAkxTbVVPLcLu8+1uBcwHSUoOljTCt/awLq+v&#10;Cpkre6atnqrQshhCPpcIXQhjzrmvO22kX9hRU/w11hkZ4ularpw8x3AzcJEkKTeyp9jQyVG/dro+&#10;VieDUE2hcu/7bL/ZfTXNx496skJsEG9v5pdnYEHP4Q+Gi35UhzI6HeyJlGcDQvooREQRRJYCuwCJ&#10;eIjrDgj3SbYCXhb8/4byFwAA//8DAFBLAQItABQABgAIAAAAIQC2gziS/gAAAOEBAAATAAAAAAAA&#10;AAAAAAAAAAAAAABbQ29udGVudF9UeXBlc10ueG1sUEsBAi0AFAAGAAgAAAAhADj9If/WAAAAlAEA&#10;AAsAAAAAAAAAAAAAAAAALwEAAF9yZWxzLy5yZWxzUEsBAi0AFAAGAAgAAAAhACCyrismBwAAhhoA&#10;AA4AAAAAAAAAAAAAAAAALgIAAGRycy9lMm9Eb2MueG1sUEsBAi0AFAAGAAgAAAAhAHz0ER7gAAAA&#10;CwEAAA8AAAAAAAAAAAAAAAAAgAkAAGRycy9kb3ducmV2LnhtbFBLBQYAAAAABAAEAPMAAACNCgAA&#10;AAA=&#10;" fillcolor="#ccecff">
                <v:textbox>
                  <w:txbxContent>
                    <w:p w14:paraId="7CEF02EA" w14:textId="21F4E994" w:rsidR="00B741F9" w:rsidRPr="004B2166" w:rsidRDefault="00B741F9" w:rsidP="00B741F9">
                      <w:pPr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</w:pPr>
                      <w:r w:rsidRPr="008933D7"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2"/>
                          <w:szCs w:val="22"/>
                        </w:rPr>
                        <w:t>“</w:t>
                      </w:r>
                      <w:r w:rsidRPr="004B2166"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  <w:t>The staff is always open, informative and listens”</w:t>
                      </w:r>
                    </w:p>
                    <w:p w14:paraId="784FCA75" w14:textId="77777777" w:rsidR="00B741F9" w:rsidRPr="004B2166" w:rsidRDefault="00B741F9" w:rsidP="00B741F9">
                      <w:pPr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</w:pPr>
                    </w:p>
                    <w:p w14:paraId="2816E9A9" w14:textId="77777777" w:rsidR="00B741F9" w:rsidRPr="004B2166" w:rsidRDefault="00B741F9" w:rsidP="00B741F9">
                      <w:pPr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</w:pPr>
                      <w:r w:rsidRPr="004B2166"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  <w:t>“My son has the best care &amp; I have the freedom of not having worry &amp; stress”</w:t>
                      </w:r>
                    </w:p>
                    <w:p w14:paraId="120EB550" w14:textId="77777777" w:rsidR="00B741F9" w:rsidRPr="004B2166" w:rsidRDefault="00B741F9" w:rsidP="00B741F9">
                      <w:pPr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</w:pPr>
                    </w:p>
                    <w:p w14:paraId="594E8B63" w14:textId="77777777" w:rsidR="00B741F9" w:rsidRPr="004B2166" w:rsidRDefault="00B741F9" w:rsidP="00B741F9">
                      <w:pPr>
                        <w:rPr>
                          <w:rFonts w:ascii="Segoe UI Emoji" w:hAnsi="Segoe UI Emoji"/>
                          <w:i/>
                          <w:iCs/>
                          <w:color w:val="1F497D" w:themeColor="text2"/>
                          <w:sz w:val="14"/>
                          <w:szCs w:val="14"/>
                        </w:rPr>
                      </w:pPr>
                      <w:r w:rsidRPr="004B2166">
                        <w:rPr>
                          <w:rFonts w:ascii="Segoe UI Emoji" w:hAnsi="Segoe UI Emoji"/>
                          <w:i/>
                          <w:iCs/>
                          <w:color w:val="17365D" w:themeColor="text2" w:themeShade="BF"/>
                          <w:sz w:val="20"/>
                          <w:szCs w:val="20"/>
                        </w:rPr>
                        <w:t>“Am content with the services provided to me. Thank you ever so much.”</w:t>
                      </w:r>
                    </w:p>
                    <w:p w14:paraId="1846CB7A" w14:textId="37E9DDF6" w:rsidR="00BA0C4B" w:rsidRDefault="00BA0C4B"/>
                  </w:txbxContent>
                </v:textbox>
                <w10:wrap type="square"/>
              </v:shape>
            </w:pict>
          </mc:Fallback>
        </mc:AlternateContent>
      </w:r>
    </w:p>
    <w:p w14:paraId="673200EA" w14:textId="3FB0246C" w:rsidR="00927861" w:rsidRPr="00B40EEA" w:rsidRDefault="00352076" w:rsidP="00927861">
      <w:pPr>
        <w:pStyle w:val="ListParagraph"/>
        <w:numPr>
          <w:ilvl w:val="0"/>
          <w:numId w:val="1"/>
        </w:numPr>
        <w:rPr>
          <w:rFonts w:ascii="Segoe UI Emoji" w:hAnsi="Segoe UI Emoji" w:cstheme="minorHAnsi"/>
          <w:sz w:val="22"/>
          <w:szCs w:val="18"/>
          <w:lang w:val="en-CA"/>
        </w:rPr>
      </w:pPr>
      <w:r w:rsidRPr="00B40EEA">
        <w:rPr>
          <w:rFonts w:ascii="Segoe UI Emoji" w:hAnsi="Segoe UI Emoji" w:cstheme="minorHAnsi"/>
          <w:sz w:val="22"/>
          <w:szCs w:val="18"/>
          <w:lang w:val="en-CA"/>
        </w:rPr>
        <w:t xml:space="preserve">Families gave consistently high ratings </w:t>
      </w:r>
      <w:r w:rsidR="00505E87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regarding how staff communicate with them; </w:t>
      </w:r>
      <w:r w:rsidR="006F2CF3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100% of families </w:t>
      </w:r>
      <w:r w:rsidR="00190B79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reported that </w:t>
      </w:r>
      <w:r w:rsidR="00190B79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CHIRS staff communicate in a respectful and courteous manner</w:t>
      </w:r>
      <w:r w:rsidR="00190B79" w:rsidRPr="00B40EEA">
        <w:rPr>
          <w:rFonts w:ascii="Segoe UI Emoji" w:hAnsi="Segoe UI Emoji" w:cstheme="minorHAnsi"/>
          <w:sz w:val="22"/>
          <w:szCs w:val="18"/>
          <w:lang w:val="en-CA"/>
        </w:rPr>
        <w:t>.</w:t>
      </w:r>
    </w:p>
    <w:p w14:paraId="045A0D18" w14:textId="04E7C874" w:rsidR="00927861" w:rsidRPr="00B40EEA" w:rsidRDefault="00927861" w:rsidP="00927861">
      <w:pPr>
        <w:pStyle w:val="ListParagraph"/>
        <w:rPr>
          <w:rFonts w:ascii="Segoe UI Emoji" w:hAnsi="Segoe UI Emoji" w:cstheme="minorHAnsi"/>
          <w:sz w:val="22"/>
          <w:szCs w:val="18"/>
          <w:highlight w:val="yellow"/>
          <w:lang w:val="en-CA"/>
        </w:rPr>
      </w:pPr>
    </w:p>
    <w:p w14:paraId="0DB4FD68" w14:textId="20F2C3AF" w:rsidR="00927861" w:rsidRPr="00B40EEA" w:rsidRDefault="00E27088" w:rsidP="00927861">
      <w:pPr>
        <w:pStyle w:val="ListParagraph"/>
        <w:numPr>
          <w:ilvl w:val="0"/>
          <w:numId w:val="1"/>
        </w:numPr>
        <w:rPr>
          <w:rFonts w:ascii="Segoe UI Emoji" w:hAnsi="Segoe UI Emoji" w:cstheme="minorHAnsi"/>
          <w:sz w:val="22"/>
          <w:szCs w:val="18"/>
          <w:lang w:val="en-CA"/>
        </w:rPr>
      </w:pPr>
      <w:r w:rsidRPr="00B40EEA">
        <w:rPr>
          <w:rFonts w:ascii="Segoe UI Emoji" w:hAnsi="Segoe UI Emoji" w:cstheme="minorHAnsi"/>
          <w:sz w:val="22"/>
          <w:szCs w:val="18"/>
          <w:lang w:val="en-CA"/>
        </w:rPr>
        <w:t xml:space="preserve">85% of clients said </w:t>
      </w:r>
      <w:r w:rsidR="00F91ACE">
        <w:rPr>
          <w:rFonts w:ascii="Segoe UI Emoji" w:hAnsi="Segoe UI Emoji" w:cstheme="minorHAnsi"/>
          <w:sz w:val="22"/>
          <w:szCs w:val="18"/>
          <w:lang w:val="en-CA"/>
        </w:rPr>
        <w:t xml:space="preserve">that at CHIRS </w:t>
      </w:r>
      <w:r w:rsidRPr="00B40EEA">
        <w:rPr>
          <w:rFonts w:ascii="Segoe UI Emoji" w:hAnsi="Segoe UI Emoji" w:cstheme="minorHAnsi"/>
          <w:sz w:val="22"/>
          <w:szCs w:val="18"/>
          <w:lang w:val="en-CA"/>
        </w:rPr>
        <w:t xml:space="preserve">they </w:t>
      </w:r>
      <w:r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do something that makes their life better</w:t>
      </w:r>
      <w:r w:rsidR="00927861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.     </w:t>
      </w:r>
    </w:p>
    <w:p w14:paraId="736A2E48" w14:textId="578B8EAD" w:rsidR="00927861" w:rsidRPr="00B40EEA" w:rsidRDefault="00927861" w:rsidP="00927861">
      <w:pPr>
        <w:rPr>
          <w:rFonts w:ascii="Segoe UI Emoji" w:hAnsi="Segoe UI Emoji" w:cstheme="minorHAnsi"/>
          <w:sz w:val="22"/>
          <w:szCs w:val="18"/>
          <w:highlight w:val="yellow"/>
          <w:lang w:val="en-CA"/>
        </w:rPr>
      </w:pPr>
    </w:p>
    <w:p w14:paraId="4B7E8681" w14:textId="0EC45A49" w:rsidR="00927861" w:rsidRPr="00B40EEA" w:rsidRDefault="006C0A4D" w:rsidP="00927861">
      <w:pPr>
        <w:pStyle w:val="ListParagraph"/>
        <w:numPr>
          <w:ilvl w:val="0"/>
          <w:numId w:val="1"/>
        </w:numPr>
        <w:rPr>
          <w:rFonts w:ascii="Segoe UI Emoji" w:hAnsi="Segoe UI Emoji" w:cstheme="minorHAnsi"/>
          <w:sz w:val="22"/>
          <w:szCs w:val="18"/>
          <w:lang w:val="en-CA"/>
        </w:rPr>
      </w:pPr>
      <w:r>
        <w:rPr>
          <w:rFonts w:ascii="Segoe UI Emoji" w:hAnsi="Segoe UI Emoji" w:cstheme="minorHAnsi"/>
          <w:sz w:val="22"/>
          <w:szCs w:val="18"/>
          <w:lang w:val="en-CA"/>
        </w:rPr>
        <w:t xml:space="preserve">Families deeply value the </w:t>
      </w:r>
      <w:r w:rsidR="00963C11">
        <w:rPr>
          <w:rFonts w:ascii="Segoe UI Emoji" w:hAnsi="Segoe UI Emoji" w:cstheme="minorHAnsi"/>
          <w:sz w:val="22"/>
          <w:szCs w:val="18"/>
          <w:lang w:val="en-CA"/>
        </w:rPr>
        <w:t xml:space="preserve">respect, compassion and sense of belonging that CHIRS gives their loved ones. </w:t>
      </w:r>
      <w:r w:rsidR="006C7296">
        <w:rPr>
          <w:rFonts w:ascii="Segoe UI Emoji" w:hAnsi="Segoe UI Emoji" w:cstheme="minorHAnsi"/>
          <w:sz w:val="22"/>
          <w:szCs w:val="18"/>
          <w:lang w:val="en-CA"/>
        </w:rPr>
        <w:t xml:space="preserve">A striking </w:t>
      </w:r>
      <w:r w:rsidR="0064098B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100% of families reported that CHIRS </w:t>
      </w:r>
      <w:r w:rsidR="0064098B" w:rsidRPr="00B40EEA">
        <w:rPr>
          <w:rFonts w:ascii="Segoe UI Emoji" w:hAnsi="Segoe UI Emoji" w:cstheme="minorHAnsi"/>
          <w:i/>
          <w:iCs/>
          <w:sz w:val="22"/>
          <w:szCs w:val="18"/>
          <w:lang w:val="en-CA"/>
        </w:rPr>
        <w:t>improves their quality of life</w:t>
      </w:r>
      <w:r w:rsidR="00927861" w:rsidRPr="00B40EEA">
        <w:rPr>
          <w:rFonts w:ascii="Segoe UI Emoji" w:hAnsi="Segoe UI Emoji" w:cstheme="minorHAnsi"/>
          <w:sz w:val="22"/>
          <w:szCs w:val="18"/>
          <w:lang w:val="en-CA"/>
        </w:rPr>
        <w:t xml:space="preserve">.  </w:t>
      </w:r>
    </w:p>
    <w:p w14:paraId="4FFAD090" w14:textId="77777777" w:rsidR="00927861" w:rsidRDefault="00927861" w:rsidP="00F43BD2">
      <w:pPr>
        <w:rPr>
          <w:rFonts w:ascii="Segoe UI Emoji" w:hAnsi="Segoe UI Emoji" w:cstheme="minorHAnsi"/>
          <w:sz w:val="22"/>
          <w:szCs w:val="18"/>
          <w:lang w:val="en-CA"/>
        </w:rPr>
      </w:pPr>
    </w:p>
    <w:p w14:paraId="0C9C324D" w14:textId="77777777" w:rsidR="00607308" w:rsidRPr="00B40EEA" w:rsidRDefault="00607308" w:rsidP="00F43BD2">
      <w:pPr>
        <w:rPr>
          <w:rFonts w:ascii="Segoe UI Emoji" w:hAnsi="Segoe UI Emoji" w:cstheme="minorHAnsi"/>
          <w:sz w:val="22"/>
          <w:szCs w:val="18"/>
          <w:lang w:val="en-CA"/>
        </w:rPr>
      </w:pPr>
    </w:p>
    <w:p w14:paraId="47939162" w14:textId="3CFD6A02" w:rsidR="001C4BC9" w:rsidRPr="00B40EEA" w:rsidRDefault="005D3E56" w:rsidP="00B310BC">
      <w:pPr>
        <w:rPr>
          <w:rFonts w:ascii="Segoe UI Emoji" w:hAnsi="Segoe UI Emoji" w:cstheme="minorHAnsi"/>
          <w:b/>
          <w:bCs/>
          <w:smallCaps/>
          <w:sz w:val="22"/>
          <w:szCs w:val="20"/>
        </w:rPr>
      </w:pPr>
      <w:r w:rsidRPr="00B40EEA">
        <w:rPr>
          <w:rFonts w:ascii="Segoe UI Emoji" w:hAnsi="Segoe UI Emoji" w:cstheme="minorHAnsi"/>
          <w:sz w:val="20"/>
          <w:szCs w:val="20"/>
          <w:lang w:val="en-CA"/>
        </w:rPr>
        <w:t xml:space="preserve">  </w:t>
      </w:r>
      <w:r w:rsidR="009C7C16" w:rsidRPr="00B40EEA">
        <w:rPr>
          <w:rFonts w:ascii="Segoe UI Emoji" w:hAnsi="Segoe UI Emoji" w:cstheme="minorHAnsi"/>
          <w:b/>
          <w:bCs/>
          <w:smallCaps/>
          <w:sz w:val="22"/>
          <w:szCs w:val="20"/>
        </w:rPr>
        <w:t xml:space="preserve">Next steps </w:t>
      </w:r>
      <w:r w:rsidR="00D82175">
        <w:rPr>
          <w:rFonts w:ascii="Segoe UI Emoji" w:hAnsi="Segoe UI Emoji" w:cstheme="minorHAnsi"/>
          <w:b/>
          <w:bCs/>
          <w:smallCaps/>
          <w:sz w:val="22"/>
          <w:szCs w:val="20"/>
        </w:rPr>
        <w:br/>
      </w:r>
    </w:p>
    <w:p w14:paraId="515D8809" w14:textId="65FF9FC6" w:rsidR="00EB3320" w:rsidRPr="00B40EEA" w:rsidRDefault="00EA0019" w:rsidP="00EB3320">
      <w:pPr>
        <w:rPr>
          <w:rFonts w:ascii="Segoe UI Emoji" w:hAnsi="Segoe UI Emoji" w:cstheme="minorHAnsi"/>
          <w:sz w:val="22"/>
          <w:szCs w:val="20"/>
          <w:lang w:val="en-CA"/>
        </w:rPr>
      </w:pPr>
      <w:r w:rsidRPr="00B40EEA">
        <w:rPr>
          <w:rFonts w:ascii="Segoe UI Emoji" w:hAnsi="Segoe UI Emoji" w:cstheme="minorHAnsi"/>
          <w:sz w:val="22"/>
          <w:szCs w:val="20"/>
          <w:lang w:val="en-CA"/>
        </w:rPr>
        <w:t xml:space="preserve">The Client and Family Satisfaction Survey is a valuable tool to solicit feedback to inform service delivery and </w:t>
      </w:r>
      <w:r w:rsidR="00C44C38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identify potential quality improvement initiatives. </w:t>
      </w:r>
      <w:r w:rsidR="0057084B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Satisfaction levels are high </w:t>
      </w:r>
      <w:r w:rsidR="00075053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which </w:t>
      </w:r>
      <w:r w:rsidR="00607308">
        <w:rPr>
          <w:rFonts w:ascii="Segoe UI Emoji" w:hAnsi="Segoe UI Emoji" w:cstheme="minorHAnsi"/>
          <w:sz w:val="22"/>
          <w:szCs w:val="20"/>
          <w:lang w:val="en-CA"/>
        </w:rPr>
        <w:t xml:space="preserve">tells us that we are meeting our </w:t>
      </w:r>
      <w:r w:rsidR="008F6D2C">
        <w:rPr>
          <w:rFonts w:ascii="Segoe UI Emoji" w:hAnsi="Segoe UI Emoji" w:cstheme="minorHAnsi"/>
          <w:sz w:val="22"/>
          <w:szCs w:val="20"/>
          <w:lang w:val="en-CA"/>
        </w:rPr>
        <w:t>mission. There is always room for improvement and b</w:t>
      </w:r>
      <w:r w:rsidR="00EB3320" w:rsidRPr="00B40EEA">
        <w:rPr>
          <w:rFonts w:ascii="Segoe UI Emoji" w:hAnsi="Segoe UI Emoji" w:cstheme="minorHAnsi"/>
          <w:sz w:val="22"/>
          <w:szCs w:val="20"/>
          <w:lang w:val="en-CA"/>
        </w:rPr>
        <w:t>ased on the feedback received</w:t>
      </w:r>
      <w:r w:rsidR="00927861" w:rsidRPr="00B40EEA">
        <w:rPr>
          <w:rFonts w:ascii="Segoe UI Emoji" w:hAnsi="Segoe UI Emoji" w:cstheme="minorHAnsi"/>
          <w:sz w:val="22"/>
          <w:szCs w:val="20"/>
          <w:lang w:val="en-CA"/>
        </w:rPr>
        <w:t>,</w:t>
      </w:r>
      <w:r w:rsidR="00EB3320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 the following areas are being highlighted as potential areas of focus:</w:t>
      </w:r>
      <w:r w:rsidR="006C7296">
        <w:rPr>
          <w:rFonts w:ascii="Segoe UI Emoji" w:hAnsi="Segoe UI Emoji" w:cstheme="minorHAnsi"/>
          <w:sz w:val="22"/>
          <w:szCs w:val="20"/>
          <w:lang w:val="en-CA"/>
        </w:rPr>
        <w:br/>
      </w:r>
    </w:p>
    <w:p w14:paraId="0C38A1A1" w14:textId="4B316ADA" w:rsidR="00EB3320" w:rsidRPr="00B40EEA" w:rsidRDefault="00C665FB" w:rsidP="00EB3320">
      <w:pPr>
        <w:pStyle w:val="ListParagraph"/>
        <w:numPr>
          <w:ilvl w:val="0"/>
          <w:numId w:val="7"/>
        </w:numPr>
        <w:ind w:left="360"/>
        <w:rPr>
          <w:rFonts w:ascii="Segoe UI Emoji" w:hAnsi="Segoe UI Emoji" w:cstheme="minorHAnsi"/>
          <w:sz w:val="22"/>
          <w:szCs w:val="20"/>
          <w:lang w:val="en-CA"/>
        </w:rPr>
      </w:pPr>
      <w:r w:rsidRPr="00B40EEA">
        <w:rPr>
          <w:rFonts w:ascii="Segoe UI Emoji" w:hAnsi="Segoe UI Emoji" w:cstheme="minorHAnsi"/>
          <w:sz w:val="22"/>
          <w:szCs w:val="20"/>
          <w:lang w:val="en-CA"/>
        </w:rPr>
        <w:t>Engage more</w:t>
      </w:r>
      <w:r w:rsidR="00441ACF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 with families </w:t>
      </w:r>
      <w:proofErr w:type="gramStart"/>
      <w:r w:rsidR="00441ACF" w:rsidRPr="00B40EEA">
        <w:rPr>
          <w:rFonts w:ascii="Segoe UI Emoji" w:hAnsi="Segoe UI Emoji" w:cstheme="minorHAnsi"/>
          <w:sz w:val="22"/>
          <w:szCs w:val="20"/>
          <w:lang w:val="en-CA"/>
        </w:rPr>
        <w:t>with regard to</w:t>
      </w:r>
      <w:proofErr w:type="gramEnd"/>
      <w:r w:rsidR="00441ACF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 </w:t>
      </w:r>
      <w:r w:rsidR="002D39C6" w:rsidRPr="00B40EEA">
        <w:rPr>
          <w:rFonts w:ascii="Segoe UI Emoji" w:hAnsi="Segoe UI Emoji" w:cstheme="minorHAnsi"/>
          <w:sz w:val="22"/>
          <w:szCs w:val="20"/>
          <w:lang w:val="en-CA"/>
        </w:rPr>
        <w:t>developing and delivering services and informing</w:t>
      </w:r>
      <w:r w:rsidR="00AF1F87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 policy and planning</w:t>
      </w:r>
      <w:r w:rsidR="00EB3320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.  </w:t>
      </w:r>
    </w:p>
    <w:p w14:paraId="5980A378" w14:textId="67BE1216" w:rsidR="004740A2" w:rsidRPr="00B40EEA" w:rsidRDefault="00113450" w:rsidP="00EB3320">
      <w:pPr>
        <w:pStyle w:val="ListParagraph"/>
        <w:numPr>
          <w:ilvl w:val="0"/>
          <w:numId w:val="7"/>
        </w:numPr>
        <w:ind w:left="360"/>
        <w:rPr>
          <w:rFonts w:ascii="Segoe UI Emoji" w:hAnsi="Segoe UI Emoji" w:cstheme="minorHAnsi"/>
          <w:sz w:val="22"/>
          <w:szCs w:val="20"/>
          <w:lang w:val="en-CA"/>
        </w:rPr>
      </w:pPr>
      <w:r w:rsidRPr="00B40EEA">
        <w:rPr>
          <w:rFonts w:ascii="Segoe UI Emoji" w:hAnsi="Segoe UI Emoji" w:cstheme="minorHAnsi"/>
          <w:sz w:val="22"/>
          <w:szCs w:val="20"/>
          <w:lang w:val="en-CA"/>
        </w:rPr>
        <w:t xml:space="preserve">Enhance CHIRS website </w:t>
      </w:r>
      <w:r w:rsidR="00C665FB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as a resource for information </w:t>
      </w:r>
      <w:r w:rsidR="00951FBF" w:rsidRPr="00B40EEA">
        <w:rPr>
          <w:rFonts w:ascii="Segoe UI Emoji" w:hAnsi="Segoe UI Emoji" w:cstheme="minorHAnsi"/>
          <w:sz w:val="22"/>
          <w:szCs w:val="20"/>
          <w:lang w:val="en-CA"/>
        </w:rPr>
        <w:t>for clients and families</w:t>
      </w:r>
      <w:r w:rsidR="003C7F5D">
        <w:rPr>
          <w:rFonts w:ascii="Segoe UI Emoji" w:hAnsi="Segoe UI Emoji" w:cstheme="minorHAnsi"/>
          <w:sz w:val="22"/>
          <w:szCs w:val="20"/>
          <w:lang w:val="en-CA"/>
        </w:rPr>
        <w:t xml:space="preserve">, as the responses indicate that </w:t>
      </w:r>
      <w:r w:rsidR="00875013">
        <w:rPr>
          <w:rFonts w:ascii="Segoe UI Emoji" w:hAnsi="Segoe UI Emoji" w:cstheme="minorHAnsi"/>
          <w:sz w:val="22"/>
          <w:szCs w:val="20"/>
          <w:lang w:val="en-CA"/>
        </w:rPr>
        <w:t>a low percentage of clients and families use the website</w:t>
      </w:r>
      <w:r w:rsidR="00505217">
        <w:rPr>
          <w:rFonts w:ascii="Segoe UI Emoji" w:hAnsi="Segoe UI Emoji" w:cstheme="minorHAnsi"/>
          <w:sz w:val="22"/>
          <w:szCs w:val="20"/>
          <w:lang w:val="en-CA"/>
        </w:rPr>
        <w:t>.</w:t>
      </w:r>
    </w:p>
    <w:p w14:paraId="789BFE58" w14:textId="2E5EAE77" w:rsidR="00EB3320" w:rsidRPr="00B40EEA" w:rsidRDefault="009B1390" w:rsidP="00EB3320">
      <w:pPr>
        <w:pStyle w:val="ListParagraph"/>
        <w:numPr>
          <w:ilvl w:val="0"/>
          <w:numId w:val="7"/>
        </w:numPr>
        <w:ind w:left="360"/>
        <w:rPr>
          <w:rFonts w:ascii="Segoe UI Emoji" w:hAnsi="Segoe UI Emoji" w:cstheme="minorHAnsi"/>
          <w:sz w:val="22"/>
          <w:szCs w:val="20"/>
          <w:lang w:val="en-CA"/>
        </w:rPr>
      </w:pPr>
      <w:r>
        <w:rPr>
          <w:rFonts w:ascii="Segoe UI Emoji" w:hAnsi="Segoe UI Emoji" w:cstheme="minorHAnsi"/>
          <w:sz w:val="22"/>
          <w:szCs w:val="20"/>
          <w:lang w:val="en-CA"/>
        </w:rPr>
        <w:t>Explore opportunities to expand programmin</w:t>
      </w:r>
      <w:r w:rsidR="00C83FA2">
        <w:rPr>
          <w:rFonts w:ascii="Segoe UI Emoji" w:hAnsi="Segoe UI Emoji" w:cstheme="minorHAnsi"/>
          <w:sz w:val="22"/>
          <w:szCs w:val="20"/>
          <w:lang w:val="en-CA"/>
        </w:rPr>
        <w:t xml:space="preserve">g </w:t>
      </w:r>
      <w:r w:rsidR="004D178B">
        <w:rPr>
          <w:rFonts w:ascii="Segoe UI Emoji" w:hAnsi="Segoe UI Emoji" w:cstheme="minorHAnsi"/>
          <w:sz w:val="22"/>
          <w:szCs w:val="20"/>
          <w:lang w:val="en-CA"/>
        </w:rPr>
        <w:t xml:space="preserve">to respond to geographical and cultural </w:t>
      </w:r>
      <w:r w:rsidR="009327F6">
        <w:rPr>
          <w:rFonts w:ascii="Segoe UI Emoji" w:hAnsi="Segoe UI Emoji" w:cstheme="minorHAnsi"/>
          <w:sz w:val="22"/>
          <w:szCs w:val="20"/>
          <w:lang w:val="en-CA"/>
        </w:rPr>
        <w:t>demographic</w:t>
      </w:r>
      <w:r w:rsidR="004D178B">
        <w:rPr>
          <w:rFonts w:ascii="Segoe UI Emoji" w:hAnsi="Segoe UI Emoji" w:cstheme="minorHAnsi"/>
          <w:sz w:val="22"/>
          <w:szCs w:val="20"/>
          <w:lang w:val="en-CA"/>
        </w:rPr>
        <w:t>s</w:t>
      </w:r>
      <w:r w:rsidR="00AD7AE0">
        <w:rPr>
          <w:rFonts w:ascii="Segoe UI Emoji" w:hAnsi="Segoe UI Emoji" w:cstheme="minorHAnsi"/>
          <w:sz w:val="22"/>
          <w:szCs w:val="20"/>
          <w:lang w:val="en-CA"/>
        </w:rPr>
        <w:t xml:space="preserve"> and skill building</w:t>
      </w:r>
      <w:r w:rsidR="004D178B">
        <w:rPr>
          <w:rFonts w:ascii="Segoe UI Emoji" w:hAnsi="Segoe UI Emoji" w:cstheme="minorHAnsi"/>
          <w:sz w:val="22"/>
          <w:szCs w:val="20"/>
          <w:lang w:val="en-CA"/>
        </w:rPr>
        <w:t>.</w:t>
      </w:r>
      <w:r w:rsidR="000F3878">
        <w:rPr>
          <w:rFonts w:ascii="Segoe UI Emoji" w:hAnsi="Segoe UI Emoji" w:cstheme="minorHAnsi"/>
          <w:sz w:val="22"/>
          <w:szCs w:val="20"/>
          <w:lang w:val="en-CA"/>
        </w:rPr>
        <w:t xml:space="preserve"> </w:t>
      </w:r>
      <w:r w:rsidR="00EB3320" w:rsidRPr="00B40EEA">
        <w:rPr>
          <w:rFonts w:ascii="Segoe UI Emoji" w:hAnsi="Segoe UI Emoji" w:cstheme="minorHAnsi"/>
          <w:sz w:val="22"/>
          <w:szCs w:val="20"/>
          <w:lang w:val="en-CA"/>
        </w:rPr>
        <w:t xml:space="preserve">  </w:t>
      </w:r>
    </w:p>
    <w:p w14:paraId="137964CA" w14:textId="77777777" w:rsidR="00EB3320" w:rsidRPr="00B40EEA" w:rsidRDefault="00EB3320" w:rsidP="00EB3320">
      <w:pPr>
        <w:pStyle w:val="ListParagraph"/>
        <w:numPr>
          <w:ilvl w:val="0"/>
          <w:numId w:val="7"/>
        </w:numPr>
        <w:ind w:left="360"/>
        <w:rPr>
          <w:rFonts w:ascii="Segoe UI Emoji" w:hAnsi="Segoe UI Emoji" w:cstheme="minorHAnsi"/>
          <w:sz w:val="22"/>
          <w:szCs w:val="20"/>
          <w:lang w:val="en-CA"/>
        </w:rPr>
      </w:pPr>
      <w:r w:rsidRPr="00B40EEA">
        <w:rPr>
          <w:rFonts w:ascii="Segoe UI Emoji" w:hAnsi="Segoe UI Emoji" w:cstheme="minorHAnsi"/>
          <w:sz w:val="22"/>
          <w:szCs w:val="20"/>
          <w:lang w:val="en-CA"/>
        </w:rPr>
        <w:t xml:space="preserve">Never lose sight of treating clients and all stakeholders in a respectful and courteous manner.  </w:t>
      </w:r>
    </w:p>
    <w:sectPr w:rsidR="00EB3320" w:rsidRPr="00B40EEA" w:rsidSect="00E42FF8">
      <w:headerReference w:type="default" r:id="rId14"/>
      <w:footerReference w:type="default" r:id="rId15"/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EB60DD0" w14:textId="77777777" w:rsidR="001E271D" w:rsidRDefault="001E271D" w:rsidP="009F2241">
      <w:r>
        <w:separator/>
      </w:r>
    </w:p>
  </w:endnote>
  <w:endnote w:type="continuationSeparator" w:id="0">
    <w:p w14:paraId="383F1FAA" w14:textId="77777777" w:rsidR="001E271D" w:rsidRDefault="001E271D" w:rsidP="009F224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 Emoji">
    <w:panose1 w:val="020B0502040204020203"/>
    <w:charset w:val="00"/>
    <w:family w:val="swiss"/>
    <w:pitch w:val="variable"/>
    <w:sig w:usb0="00000003" w:usb1="02000000" w:usb2="08000000" w:usb3="00000000" w:csb0="00000001" w:csb1="00000000"/>
  </w:font>
  <w:font w:name="Aptos Serif">
    <w:charset w:val="00"/>
    <w:family w:val="roman"/>
    <w:pitch w:val="variable"/>
    <w:sig w:usb0="A11526FF" w:usb1="C000ECFB" w:usb2="00010000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143007283"/>
      <w:docPartObj>
        <w:docPartGallery w:val="Page Numbers (Bottom of Page)"/>
        <w:docPartUnique/>
      </w:docPartObj>
    </w:sdtPr>
    <w:sdtEndPr>
      <w:rPr>
        <w:color w:val="7F7F7F" w:themeColor="background1" w:themeShade="7F"/>
        <w:spacing w:val="60"/>
      </w:rPr>
    </w:sdtEndPr>
    <w:sdtContent>
      <w:p w14:paraId="63DD92E0" w14:textId="0A715E45" w:rsidR="005107D6" w:rsidRDefault="00C675E1" w:rsidP="006C4F80">
        <w:pPr>
          <w:pStyle w:val="Footer"/>
          <w:pBdr>
            <w:top w:val="single" w:sz="4" w:space="1" w:color="D9D9D9" w:themeColor="background1" w:themeShade="D9"/>
          </w:pBdr>
          <w:jc w:val="right"/>
          <w:rPr>
            <w:b/>
          </w:rPr>
        </w:pPr>
        <w:r w:rsidRPr="00AE237E">
          <w:rPr>
            <w:sz w:val="16"/>
            <w:szCs w:val="16"/>
          </w:rPr>
          <w:fldChar w:fldCharType="begin"/>
        </w:r>
        <w:r w:rsidR="005107D6" w:rsidRPr="00AE237E">
          <w:rPr>
            <w:sz w:val="16"/>
            <w:szCs w:val="16"/>
          </w:rPr>
          <w:instrText xml:space="preserve"> PAGE   \* MERGEFORMAT </w:instrText>
        </w:r>
        <w:r w:rsidRPr="00AE237E">
          <w:rPr>
            <w:sz w:val="16"/>
            <w:szCs w:val="16"/>
          </w:rPr>
          <w:fldChar w:fldCharType="separate"/>
        </w:r>
        <w:r w:rsidR="000C499A" w:rsidRPr="000C499A">
          <w:rPr>
            <w:b/>
            <w:noProof/>
            <w:sz w:val="16"/>
            <w:szCs w:val="16"/>
          </w:rPr>
          <w:t>1</w:t>
        </w:r>
        <w:r w:rsidRPr="00AE237E">
          <w:rPr>
            <w:sz w:val="16"/>
            <w:szCs w:val="16"/>
          </w:rPr>
          <w:fldChar w:fldCharType="end"/>
        </w:r>
        <w:r w:rsidR="005107D6" w:rsidRPr="00AE237E">
          <w:rPr>
            <w:b/>
            <w:sz w:val="16"/>
            <w:szCs w:val="16"/>
          </w:rPr>
          <w:t xml:space="preserve"> | </w:t>
        </w:r>
        <w:r w:rsidR="005107D6" w:rsidRPr="00AE237E">
          <w:rPr>
            <w:color w:val="7F7F7F" w:themeColor="background1" w:themeShade="7F"/>
            <w:spacing w:val="60"/>
            <w:sz w:val="16"/>
            <w:szCs w:val="16"/>
          </w:rPr>
          <w:t>Page</w:t>
        </w:r>
      </w:p>
    </w:sdtContent>
  </w:sdt>
  <w:p w14:paraId="63DD92E1" w14:textId="77777777" w:rsidR="005107D6" w:rsidRDefault="005107D6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19EABCC" w14:textId="77777777" w:rsidR="001E271D" w:rsidRDefault="001E271D" w:rsidP="009F2241">
      <w:r>
        <w:separator/>
      </w:r>
    </w:p>
  </w:footnote>
  <w:footnote w:type="continuationSeparator" w:id="0">
    <w:p w14:paraId="2836DA46" w14:textId="77777777" w:rsidR="001E271D" w:rsidRDefault="001E271D" w:rsidP="009F224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F0E04D0" w14:textId="3429D8AB" w:rsidR="00707EFC" w:rsidRDefault="00707EFC">
    <w:pPr>
      <w:pStyle w:val="Header"/>
    </w:pPr>
    <w:r w:rsidRPr="002E7EEC">
      <w:rPr>
        <w:noProof/>
      </w:rPr>
      <w:drawing>
        <wp:inline distT="0" distB="0" distL="0" distR="0" wp14:anchorId="700E8D70" wp14:editId="7955015D">
          <wp:extent cx="1696068" cy="367212"/>
          <wp:effectExtent l="19050" t="0" r="0" b="0"/>
          <wp:docPr id="29" name="Picture 29" descr="CHIRS – Community Head Injury Resource Services">
            <a:hlinkClick xmlns:a="http://schemas.openxmlformats.org/drawingml/2006/main" r:id="rId1"/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CHIRS – Community Head Injury Resource Services"/>
                  <pic:cNvPicPr>
                    <a:picLocks noChangeAspect="1" noChangeArrowheads="1"/>
                  </pic:cNvPicPr>
                </pic:nvPicPr>
                <pic:blipFill>
                  <a:blip r:embed="rId2" cstate="print"/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696593" cy="367326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ic:spPr>
              </pic:pic>
            </a:graphicData>
          </a:graphic>
        </wp:inline>
      </w:drawing>
    </w:r>
  </w:p>
  <w:p w14:paraId="49A8F45B" w14:textId="77777777" w:rsidR="00707EFC" w:rsidRDefault="00707EFC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FB2C37"/>
    <w:multiLevelType w:val="hybridMultilevel"/>
    <w:tmpl w:val="F32EB82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" w15:restartNumberingAfterBreak="0">
    <w:nsid w:val="100663A2"/>
    <w:multiLevelType w:val="hybridMultilevel"/>
    <w:tmpl w:val="06F2C75C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  <w:sz w:val="22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EB965FB"/>
    <w:multiLevelType w:val="hybridMultilevel"/>
    <w:tmpl w:val="DD7EC50E"/>
    <w:lvl w:ilvl="0" w:tplc="4AE0EF66">
      <w:start w:val="1"/>
      <w:numFmt w:val="bullet"/>
      <w:lvlText w:val=""/>
      <w:lvlJc w:val="left"/>
      <w:pPr>
        <w:ind w:left="360" w:hanging="360"/>
      </w:pPr>
      <w:rPr>
        <w:rFonts w:ascii="Wingdings" w:hAnsi="Wingdings" w:hint="default"/>
        <w:sz w:val="22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" w15:restartNumberingAfterBreak="0">
    <w:nsid w:val="21E57D8C"/>
    <w:multiLevelType w:val="hybridMultilevel"/>
    <w:tmpl w:val="799E36CE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2FB334A4"/>
    <w:multiLevelType w:val="hybridMultilevel"/>
    <w:tmpl w:val="8616805E"/>
    <w:lvl w:ilvl="0" w:tplc="04090001">
      <w:start w:val="1"/>
      <w:numFmt w:val="bullet"/>
      <w:lvlText w:val=""/>
      <w:lvlJc w:val="left"/>
      <w:pPr>
        <w:ind w:left="1635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355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75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795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515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235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55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75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395" w:hanging="360"/>
      </w:pPr>
      <w:rPr>
        <w:rFonts w:ascii="Wingdings" w:hAnsi="Wingdings" w:hint="default"/>
      </w:rPr>
    </w:lvl>
  </w:abstractNum>
  <w:abstractNum w:abstractNumId="5" w15:restartNumberingAfterBreak="0">
    <w:nsid w:val="3564015C"/>
    <w:multiLevelType w:val="hybridMultilevel"/>
    <w:tmpl w:val="C59EED06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  <w:sz w:val="22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7E654D79"/>
    <w:multiLevelType w:val="hybridMultilevel"/>
    <w:tmpl w:val="A1526688"/>
    <w:lvl w:ilvl="0" w:tplc="4AE0EF66">
      <w:start w:val="1"/>
      <w:numFmt w:val="bullet"/>
      <w:lvlText w:val=""/>
      <w:lvlJc w:val="left"/>
      <w:pPr>
        <w:ind w:left="720" w:hanging="360"/>
      </w:pPr>
      <w:rPr>
        <w:rFonts w:ascii="Wingdings" w:hAnsi="Wingdings" w:hint="default"/>
        <w:sz w:val="22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493037624">
    <w:abstractNumId w:val="2"/>
  </w:num>
  <w:num w:numId="2" w16cid:durableId="196478623">
    <w:abstractNumId w:val="3"/>
  </w:num>
  <w:num w:numId="3" w16cid:durableId="881483672">
    <w:abstractNumId w:val="2"/>
  </w:num>
  <w:num w:numId="4" w16cid:durableId="1284341495">
    <w:abstractNumId w:val="1"/>
  </w:num>
  <w:num w:numId="5" w16cid:durableId="430316587">
    <w:abstractNumId w:val="0"/>
  </w:num>
  <w:num w:numId="6" w16cid:durableId="1285044887">
    <w:abstractNumId w:val="6"/>
  </w:num>
  <w:num w:numId="7" w16cid:durableId="1895849489">
    <w:abstractNumId w:val="4"/>
  </w:num>
  <w:num w:numId="8" w16cid:durableId="112408997">
    <w:abstractNumId w:val="5"/>
  </w:num>
  <w:numIdMacAtCleanup w:val="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A1F39"/>
    <w:rsid w:val="000024D4"/>
    <w:rsid w:val="000119B9"/>
    <w:rsid w:val="0001259F"/>
    <w:rsid w:val="0001675B"/>
    <w:rsid w:val="000271C6"/>
    <w:rsid w:val="0003667B"/>
    <w:rsid w:val="00050BD3"/>
    <w:rsid w:val="00051F4B"/>
    <w:rsid w:val="000544BA"/>
    <w:rsid w:val="00075053"/>
    <w:rsid w:val="0007651E"/>
    <w:rsid w:val="00082B32"/>
    <w:rsid w:val="000845E1"/>
    <w:rsid w:val="0008538A"/>
    <w:rsid w:val="00091C36"/>
    <w:rsid w:val="00094253"/>
    <w:rsid w:val="00097FDA"/>
    <w:rsid w:val="000A08DB"/>
    <w:rsid w:val="000A1CE9"/>
    <w:rsid w:val="000B0EF1"/>
    <w:rsid w:val="000B4600"/>
    <w:rsid w:val="000B72F3"/>
    <w:rsid w:val="000C0DC0"/>
    <w:rsid w:val="000C499A"/>
    <w:rsid w:val="000D2B5B"/>
    <w:rsid w:val="000D6025"/>
    <w:rsid w:val="000F33ED"/>
    <w:rsid w:val="000F3878"/>
    <w:rsid w:val="00106EC7"/>
    <w:rsid w:val="00110C51"/>
    <w:rsid w:val="00113450"/>
    <w:rsid w:val="0011377C"/>
    <w:rsid w:val="00122BE9"/>
    <w:rsid w:val="001239CF"/>
    <w:rsid w:val="001364CD"/>
    <w:rsid w:val="001507B6"/>
    <w:rsid w:val="00166839"/>
    <w:rsid w:val="00174D27"/>
    <w:rsid w:val="0017655D"/>
    <w:rsid w:val="001857B2"/>
    <w:rsid w:val="001869D1"/>
    <w:rsid w:val="00187070"/>
    <w:rsid w:val="00190B79"/>
    <w:rsid w:val="00192FA8"/>
    <w:rsid w:val="00196811"/>
    <w:rsid w:val="0019688E"/>
    <w:rsid w:val="001973BA"/>
    <w:rsid w:val="001A042C"/>
    <w:rsid w:val="001A0F0D"/>
    <w:rsid w:val="001A63EF"/>
    <w:rsid w:val="001A66A3"/>
    <w:rsid w:val="001A710C"/>
    <w:rsid w:val="001A7FAC"/>
    <w:rsid w:val="001B0009"/>
    <w:rsid w:val="001C4BC9"/>
    <w:rsid w:val="001C6AA7"/>
    <w:rsid w:val="001D4691"/>
    <w:rsid w:val="001D49CB"/>
    <w:rsid w:val="001D4D36"/>
    <w:rsid w:val="001E271D"/>
    <w:rsid w:val="001E28A9"/>
    <w:rsid w:val="001E55E3"/>
    <w:rsid w:val="001E7DCD"/>
    <w:rsid w:val="00202FB6"/>
    <w:rsid w:val="00213AC9"/>
    <w:rsid w:val="0022538D"/>
    <w:rsid w:val="002266D8"/>
    <w:rsid w:val="00226A8A"/>
    <w:rsid w:val="00226C1D"/>
    <w:rsid w:val="002274C3"/>
    <w:rsid w:val="0023327D"/>
    <w:rsid w:val="00236ACC"/>
    <w:rsid w:val="0024054B"/>
    <w:rsid w:val="00241BC1"/>
    <w:rsid w:val="00241D77"/>
    <w:rsid w:val="00244C00"/>
    <w:rsid w:val="00246F04"/>
    <w:rsid w:val="002667A8"/>
    <w:rsid w:val="00266F3A"/>
    <w:rsid w:val="00271E89"/>
    <w:rsid w:val="0027272C"/>
    <w:rsid w:val="002737BD"/>
    <w:rsid w:val="0027425E"/>
    <w:rsid w:val="00283A55"/>
    <w:rsid w:val="00284982"/>
    <w:rsid w:val="00287959"/>
    <w:rsid w:val="00291273"/>
    <w:rsid w:val="00294650"/>
    <w:rsid w:val="00294658"/>
    <w:rsid w:val="00295BE7"/>
    <w:rsid w:val="002A0E2B"/>
    <w:rsid w:val="002A5788"/>
    <w:rsid w:val="002B6F75"/>
    <w:rsid w:val="002C0B24"/>
    <w:rsid w:val="002C0E1A"/>
    <w:rsid w:val="002D1B6E"/>
    <w:rsid w:val="002D39C6"/>
    <w:rsid w:val="002D3A15"/>
    <w:rsid w:val="002D7EBA"/>
    <w:rsid w:val="002E6FD0"/>
    <w:rsid w:val="002E7BB2"/>
    <w:rsid w:val="002E7EEC"/>
    <w:rsid w:val="002F02B6"/>
    <w:rsid w:val="0030211C"/>
    <w:rsid w:val="003035B9"/>
    <w:rsid w:val="0030752A"/>
    <w:rsid w:val="00311EB8"/>
    <w:rsid w:val="003221E5"/>
    <w:rsid w:val="00326C70"/>
    <w:rsid w:val="00330640"/>
    <w:rsid w:val="003373CC"/>
    <w:rsid w:val="00342E19"/>
    <w:rsid w:val="00345BBA"/>
    <w:rsid w:val="00346CDA"/>
    <w:rsid w:val="00352076"/>
    <w:rsid w:val="00352183"/>
    <w:rsid w:val="00362669"/>
    <w:rsid w:val="00367ACD"/>
    <w:rsid w:val="00381172"/>
    <w:rsid w:val="00382B4F"/>
    <w:rsid w:val="003869C8"/>
    <w:rsid w:val="0038794F"/>
    <w:rsid w:val="00394D2B"/>
    <w:rsid w:val="0039709A"/>
    <w:rsid w:val="00397A89"/>
    <w:rsid w:val="003A3085"/>
    <w:rsid w:val="003A3CD8"/>
    <w:rsid w:val="003A49CD"/>
    <w:rsid w:val="003B15DF"/>
    <w:rsid w:val="003B2590"/>
    <w:rsid w:val="003B40F6"/>
    <w:rsid w:val="003B4A46"/>
    <w:rsid w:val="003C7F5D"/>
    <w:rsid w:val="003D2DAB"/>
    <w:rsid w:val="003E2019"/>
    <w:rsid w:val="003E21B3"/>
    <w:rsid w:val="003E55BF"/>
    <w:rsid w:val="003F306C"/>
    <w:rsid w:val="003F4AE3"/>
    <w:rsid w:val="003F51EA"/>
    <w:rsid w:val="0040362F"/>
    <w:rsid w:val="00403FEA"/>
    <w:rsid w:val="004123A3"/>
    <w:rsid w:val="004138EB"/>
    <w:rsid w:val="004156AF"/>
    <w:rsid w:val="00423F69"/>
    <w:rsid w:val="00441ACF"/>
    <w:rsid w:val="004468B4"/>
    <w:rsid w:val="00454361"/>
    <w:rsid w:val="004547F4"/>
    <w:rsid w:val="00455379"/>
    <w:rsid w:val="00455D47"/>
    <w:rsid w:val="0045730E"/>
    <w:rsid w:val="004661B4"/>
    <w:rsid w:val="00466EBC"/>
    <w:rsid w:val="004740A2"/>
    <w:rsid w:val="004750CB"/>
    <w:rsid w:val="004775E2"/>
    <w:rsid w:val="00477986"/>
    <w:rsid w:val="004807A9"/>
    <w:rsid w:val="00485836"/>
    <w:rsid w:val="00485BB5"/>
    <w:rsid w:val="00486D99"/>
    <w:rsid w:val="004915F1"/>
    <w:rsid w:val="004929E7"/>
    <w:rsid w:val="004B07B5"/>
    <w:rsid w:val="004B1114"/>
    <w:rsid w:val="004B2166"/>
    <w:rsid w:val="004C1883"/>
    <w:rsid w:val="004D178B"/>
    <w:rsid w:val="004D31C9"/>
    <w:rsid w:val="004D48D1"/>
    <w:rsid w:val="004D6388"/>
    <w:rsid w:val="004E429C"/>
    <w:rsid w:val="004E448C"/>
    <w:rsid w:val="004E4E64"/>
    <w:rsid w:val="004E53CA"/>
    <w:rsid w:val="004F5920"/>
    <w:rsid w:val="00505217"/>
    <w:rsid w:val="00505E87"/>
    <w:rsid w:val="00507B55"/>
    <w:rsid w:val="005107D6"/>
    <w:rsid w:val="005147B7"/>
    <w:rsid w:val="0051557C"/>
    <w:rsid w:val="00517754"/>
    <w:rsid w:val="00525312"/>
    <w:rsid w:val="00535052"/>
    <w:rsid w:val="00543628"/>
    <w:rsid w:val="0054463C"/>
    <w:rsid w:val="00544A17"/>
    <w:rsid w:val="005470C7"/>
    <w:rsid w:val="00555565"/>
    <w:rsid w:val="005558D4"/>
    <w:rsid w:val="00561754"/>
    <w:rsid w:val="00565A72"/>
    <w:rsid w:val="0057084B"/>
    <w:rsid w:val="00571235"/>
    <w:rsid w:val="00576F65"/>
    <w:rsid w:val="005814A8"/>
    <w:rsid w:val="00584B5A"/>
    <w:rsid w:val="00584E22"/>
    <w:rsid w:val="00586F04"/>
    <w:rsid w:val="005917D6"/>
    <w:rsid w:val="0059187C"/>
    <w:rsid w:val="005A4963"/>
    <w:rsid w:val="005A54A6"/>
    <w:rsid w:val="005A7601"/>
    <w:rsid w:val="005A7728"/>
    <w:rsid w:val="005B2BA2"/>
    <w:rsid w:val="005B30BE"/>
    <w:rsid w:val="005B4CC6"/>
    <w:rsid w:val="005C1ECB"/>
    <w:rsid w:val="005D3E56"/>
    <w:rsid w:val="005D5D1E"/>
    <w:rsid w:val="005D7AA2"/>
    <w:rsid w:val="005E0746"/>
    <w:rsid w:val="005E2C20"/>
    <w:rsid w:val="005E6203"/>
    <w:rsid w:val="005E650E"/>
    <w:rsid w:val="005E694F"/>
    <w:rsid w:val="005E74EB"/>
    <w:rsid w:val="005F1032"/>
    <w:rsid w:val="005F2FD0"/>
    <w:rsid w:val="005F37EB"/>
    <w:rsid w:val="006000DB"/>
    <w:rsid w:val="00605556"/>
    <w:rsid w:val="00607308"/>
    <w:rsid w:val="00612C81"/>
    <w:rsid w:val="00614A8C"/>
    <w:rsid w:val="006230AA"/>
    <w:rsid w:val="00623361"/>
    <w:rsid w:val="00624261"/>
    <w:rsid w:val="006269EC"/>
    <w:rsid w:val="00627F3B"/>
    <w:rsid w:val="0064098B"/>
    <w:rsid w:val="00656FAD"/>
    <w:rsid w:val="0066013C"/>
    <w:rsid w:val="00667553"/>
    <w:rsid w:val="0067371D"/>
    <w:rsid w:val="00681FFC"/>
    <w:rsid w:val="006872E6"/>
    <w:rsid w:val="006932C7"/>
    <w:rsid w:val="00696CEE"/>
    <w:rsid w:val="006A061A"/>
    <w:rsid w:val="006A2592"/>
    <w:rsid w:val="006A7DAF"/>
    <w:rsid w:val="006B0FDC"/>
    <w:rsid w:val="006B5AFF"/>
    <w:rsid w:val="006C0A4D"/>
    <w:rsid w:val="006C0ACB"/>
    <w:rsid w:val="006C4F80"/>
    <w:rsid w:val="006C7296"/>
    <w:rsid w:val="006C76A5"/>
    <w:rsid w:val="006D21E6"/>
    <w:rsid w:val="006E095B"/>
    <w:rsid w:val="006E3462"/>
    <w:rsid w:val="006F2CF3"/>
    <w:rsid w:val="006F64D2"/>
    <w:rsid w:val="006F6D3C"/>
    <w:rsid w:val="006F7F5A"/>
    <w:rsid w:val="00707CE8"/>
    <w:rsid w:val="00707EFC"/>
    <w:rsid w:val="00710D7A"/>
    <w:rsid w:val="00730655"/>
    <w:rsid w:val="00730DB0"/>
    <w:rsid w:val="00732119"/>
    <w:rsid w:val="0073676A"/>
    <w:rsid w:val="007438C6"/>
    <w:rsid w:val="00743C11"/>
    <w:rsid w:val="00762F29"/>
    <w:rsid w:val="007701A2"/>
    <w:rsid w:val="00782BAC"/>
    <w:rsid w:val="00785836"/>
    <w:rsid w:val="0078596D"/>
    <w:rsid w:val="007925FA"/>
    <w:rsid w:val="007A5FA4"/>
    <w:rsid w:val="007B16FD"/>
    <w:rsid w:val="007B4CB1"/>
    <w:rsid w:val="007B650A"/>
    <w:rsid w:val="007C0AF1"/>
    <w:rsid w:val="007C476E"/>
    <w:rsid w:val="007D0CBF"/>
    <w:rsid w:val="007D4407"/>
    <w:rsid w:val="007E4D07"/>
    <w:rsid w:val="007F3FB7"/>
    <w:rsid w:val="007F4421"/>
    <w:rsid w:val="008038B4"/>
    <w:rsid w:val="008042FB"/>
    <w:rsid w:val="00811142"/>
    <w:rsid w:val="00817D96"/>
    <w:rsid w:val="008244E7"/>
    <w:rsid w:val="00832B3C"/>
    <w:rsid w:val="008418ED"/>
    <w:rsid w:val="00845FC6"/>
    <w:rsid w:val="00846450"/>
    <w:rsid w:val="00847040"/>
    <w:rsid w:val="0085149B"/>
    <w:rsid w:val="00856B25"/>
    <w:rsid w:val="00863D34"/>
    <w:rsid w:val="00866F61"/>
    <w:rsid w:val="008675A9"/>
    <w:rsid w:val="0087115B"/>
    <w:rsid w:val="00871323"/>
    <w:rsid w:val="00874E00"/>
    <w:rsid w:val="00875013"/>
    <w:rsid w:val="00875962"/>
    <w:rsid w:val="00884D91"/>
    <w:rsid w:val="00890C08"/>
    <w:rsid w:val="00890CAE"/>
    <w:rsid w:val="008933D7"/>
    <w:rsid w:val="00894F75"/>
    <w:rsid w:val="0089700C"/>
    <w:rsid w:val="00897266"/>
    <w:rsid w:val="00897537"/>
    <w:rsid w:val="008B087A"/>
    <w:rsid w:val="008B2598"/>
    <w:rsid w:val="008B7D8A"/>
    <w:rsid w:val="008C1EE1"/>
    <w:rsid w:val="008C3839"/>
    <w:rsid w:val="008C4846"/>
    <w:rsid w:val="008C6180"/>
    <w:rsid w:val="008D0415"/>
    <w:rsid w:val="008D0D31"/>
    <w:rsid w:val="008D25D0"/>
    <w:rsid w:val="008D26D1"/>
    <w:rsid w:val="008E0DE5"/>
    <w:rsid w:val="008E1356"/>
    <w:rsid w:val="008E3BA6"/>
    <w:rsid w:val="008E41BF"/>
    <w:rsid w:val="008E4D29"/>
    <w:rsid w:val="008E4F4A"/>
    <w:rsid w:val="008F6D2C"/>
    <w:rsid w:val="00904EBD"/>
    <w:rsid w:val="00920149"/>
    <w:rsid w:val="00924DFC"/>
    <w:rsid w:val="00925A31"/>
    <w:rsid w:val="00927861"/>
    <w:rsid w:val="009327F6"/>
    <w:rsid w:val="00933764"/>
    <w:rsid w:val="00946945"/>
    <w:rsid w:val="00947DEA"/>
    <w:rsid w:val="00950F89"/>
    <w:rsid w:val="00951FBF"/>
    <w:rsid w:val="00963C11"/>
    <w:rsid w:val="00965019"/>
    <w:rsid w:val="00965602"/>
    <w:rsid w:val="00974346"/>
    <w:rsid w:val="00987C63"/>
    <w:rsid w:val="009944FC"/>
    <w:rsid w:val="00995F4C"/>
    <w:rsid w:val="0099673B"/>
    <w:rsid w:val="009A066D"/>
    <w:rsid w:val="009A0D77"/>
    <w:rsid w:val="009B1390"/>
    <w:rsid w:val="009B5E4C"/>
    <w:rsid w:val="009B75C8"/>
    <w:rsid w:val="009C7C16"/>
    <w:rsid w:val="009D6558"/>
    <w:rsid w:val="009E0179"/>
    <w:rsid w:val="009E4256"/>
    <w:rsid w:val="009F2241"/>
    <w:rsid w:val="009F260F"/>
    <w:rsid w:val="009F7F40"/>
    <w:rsid w:val="00A04E75"/>
    <w:rsid w:val="00A060DA"/>
    <w:rsid w:val="00A063AE"/>
    <w:rsid w:val="00A126ED"/>
    <w:rsid w:val="00A12DD6"/>
    <w:rsid w:val="00A1746C"/>
    <w:rsid w:val="00A276D2"/>
    <w:rsid w:val="00A32797"/>
    <w:rsid w:val="00A4041D"/>
    <w:rsid w:val="00A4222E"/>
    <w:rsid w:val="00A42CB5"/>
    <w:rsid w:val="00A54DB4"/>
    <w:rsid w:val="00A55153"/>
    <w:rsid w:val="00A574F4"/>
    <w:rsid w:val="00A57AE4"/>
    <w:rsid w:val="00A66B83"/>
    <w:rsid w:val="00A70AB6"/>
    <w:rsid w:val="00A777B2"/>
    <w:rsid w:val="00AD664C"/>
    <w:rsid w:val="00AD7AE0"/>
    <w:rsid w:val="00AE0B1C"/>
    <w:rsid w:val="00AE237E"/>
    <w:rsid w:val="00AE6E52"/>
    <w:rsid w:val="00AF14D4"/>
    <w:rsid w:val="00AF1F87"/>
    <w:rsid w:val="00AF25FD"/>
    <w:rsid w:val="00B01A86"/>
    <w:rsid w:val="00B04D55"/>
    <w:rsid w:val="00B05013"/>
    <w:rsid w:val="00B14994"/>
    <w:rsid w:val="00B24837"/>
    <w:rsid w:val="00B25044"/>
    <w:rsid w:val="00B25156"/>
    <w:rsid w:val="00B310BC"/>
    <w:rsid w:val="00B313EA"/>
    <w:rsid w:val="00B36BDE"/>
    <w:rsid w:val="00B406F6"/>
    <w:rsid w:val="00B40EEA"/>
    <w:rsid w:val="00B42DA6"/>
    <w:rsid w:val="00B437DD"/>
    <w:rsid w:val="00B45053"/>
    <w:rsid w:val="00B457AA"/>
    <w:rsid w:val="00B4714A"/>
    <w:rsid w:val="00B568E4"/>
    <w:rsid w:val="00B615EE"/>
    <w:rsid w:val="00B62B9B"/>
    <w:rsid w:val="00B63329"/>
    <w:rsid w:val="00B6448A"/>
    <w:rsid w:val="00B741F9"/>
    <w:rsid w:val="00B82653"/>
    <w:rsid w:val="00B84FD2"/>
    <w:rsid w:val="00B93D28"/>
    <w:rsid w:val="00BA0C4B"/>
    <w:rsid w:val="00BA1284"/>
    <w:rsid w:val="00BA2080"/>
    <w:rsid w:val="00BB0841"/>
    <w:rsid w:val="00BC12A3"/>
    <w:rsid w:val="00BC1976"/>
    <w:rsid w:val="00BC20EB"/>
    <w:rsid w:val="00BC76CB"/>
    <w:rsid w:val="00BD5BB9"/>
    <w:rsid w:val="00BE37E9"/>
    <w:rsid w:val="00BE4942"/>
    <w:rsid w:val="00BE541C"/>
    <w:rsid w:val="00BE686B"/>
    <w:rsid w:val="00BF1947"/>
    <w:rsid w:val="00C10F24"/>
    <w:rsid w:val="00C132E9"/>
    <w:rsid w:val="00C21121"/>
    <w:rsid w:val="00C22A0C"/>
    <w:rsid w:val="00C26298"/>
    <w:rsid w:val="00C27E2A"/>
    <w:rsid w:val="00C31550"/>
    <w:rsid w:val="00C3688A"/>
    <w:rsid w:val="00C44C38"/>
    <w:rsid w:val="00C52DCB"/>
    <w:rsid w:val="00C558E6"/>
    <w:rsid w:val="00C61031"/>
    <w:rsid w:val="00C6425C"/>
    <w:rsid w:val="00C6599D"/>
    <w:rsid w:val="00C665FB"/>
    <w:rsid w:val="00C675E1"/>
    <w:rsid w:val="00C676DB"/>
    <w:rsid w:val="00C70504"/>
    <w:rsid w:val="00C7139E"/>
    <w:rsid w:val="00C71761"/>
    <w:rsid w:val="00C74999"/>
    <w:rsid w:val="00C83FA2"/>
    <w:rsid w:val="00C84F46"/>
    <w:rsid w:val="00C85E37"/>
    <w:rsid w:val="00C92AE8"/>
    <w:rsid w:val="00C975D9"/>
    <w:rsid w:val="00CA0DA2"/>
    <w:rsid w:val="00CA1F39"/>
    <w:rsid w:val="00CA66D1"/>
    <w:rsid w:val="00CC4625"/>
    <w:rsid w:val="00CC7A5E"/>
    <w:rsid w:val="00CD344B"/>
    <w:rsid w:val="00CD604D"/>
    <w:rsid w:val="00CD641C"/>
    <w:rsid w:val="00CE019A"/>
    <w:rsid w:val="00CE146F"/>
    <w:rsid w:val="00CE3EC5"/>
    <w:rsid w:val="00CE75AC"/>
    <w:rsid w:val="00CF3221"/>
    <w:rsid w:val="00CF7F6E"/>
    <w:rsid w:val="00D0314D"/>
    <w:rsid w:val="00D03B01"/>
    <w:rsid w:val="00D11B93"/>
    <w:rsid w:val="00D1363D"/>
    <w:rsid w:val="00D13A54"/>
    <w:rsid w:val="00D149E7"/>
    <w:rsid w:val="00D16D15"/>
    <w:rsid w:val="00D22B79"/>
    <w:rsid w:val="00D24FE1"/>
    <w:rsid w:val="00D25F5E"/>
    <w:rsid w:val="00D30209"/>
    <w:rsid w:val="00D41AA9"/>
    <w:rsid w:val="00D459C0"/>
    <w:rsid w:val="00D47A4F"/>
    <w:rsid w:val="00D51D08"/>
    <w:rsid w:val="00D5523D"/>
    <w:rsid w:val="00D6136E"/>
    <w:rsid w:val="00D632DF"/>
    <w:rsid w:val="00D75E09"/>
    <w:rsid w:val="00D76B4D"/>
    <w:rsid w:val="00D82175"/>
    <w:rsid w:val="00D82485"/>
    <w:rsid w:val="00D84970"/>
    <w:rsid w:val="00D91363"/>
    <w:rsid w:val="00DA280B"/>
    <w:rsid w:val="00DB0F05"/>
    <w:rsid w:val="00DB498B"/>
    <w:rsid w:val="00DC6617"/>
    <w:rsid w:val="00DD1AB9"/>
    <w:rsid w:val="00DD34D1"/>
    <w:rsid w:val="00DD37E6"/>
    <w:rsid w:val="00DE4EDD"/>
    <w:rsid w:val="00DF4FC6"/>
    <w:rsid w:val="00E01478"/>
    <w:rsid w:val="00E064F9"/>
    <w:rsid w:val="00E07C32"/>
    <w:rsid w:val="00E13625"/>
    <w:rsid w:val="00E13840"/>
    <w:rsid w:val="00E14060"/>
    <w:rsid w:val="00E21841"/>
    <w:rsid w:val="00E22C55"/>
    <w:rsid w:val="00E27088"/>
    <w:rsid w:val="00E3244E"/>
    <w:rsid w:val="00E36580"/>
    <w:rsid w:val="00E373A5"/>
    <w:rsid w:val="00E40092"/>
    <w:rsid w:val="00E42FF8"/>
    <w:rsid w:val="00E439BB"/>
    <w:rsid w:val="00E441D0"/>
    <w:rsid w:val="00E44B31"/>
    <w:rsid w:val="00E50128"/>
    <w:rsid w:val="00E511B7"/>
    <w:rsid w:val="00E52F42"/>
    <w:rsid w:val="00E54982"/>
    <w:rsid w:val="00E56162"/>
    <w:rsid w:val="00E563B3"/>
    <w:rsid w:val="00E576C6"/>
    <w:rsid w:val="00E720EB"/>
    <w:rsid w:val="00E726ED"/>
    <w:rsid w:val="00E7464E"/>
    <w:rsid w:val="00E8261B"/>
    <w:rsid w:val="00E84738"/>
    <w:rsid w:val="00E90230"/>
    <w:rsid w:val="00E90802"/>
    <w:rsid w:val="00E9193F"/>
    <w:rsid w:val="00E969AB"/>
    <w:rsid w:val="00EA0019"/>
    <w:rsid w:val="00EA3EB0"/>
    <w:rsid w:val="00EA4F93"/>
    <w:rsid w:val="00EB14EB"/>
    <w:rsid w:val="00EB3320"/>
    <w:rsid w:val="00EB5027"/>
    <w:rsid w:val="00EC0AE1"/>
    <w:rsid w:val="00EC14ED"/>
    <w:rsid w:val="00EC4259"/>
    <w:rsid w:val="00EC4276"/>
    <w:rsid w:val="00EC7C7B"/>
    <w:rsid w:val="00ED7A2C"/>
    <w:rsid w:val="00EE033E"/>
    <w:rsid w:val="00EE31D9"/>
    <w:rsid w:val="00EE5E2F"/>
    <w:rsid w:val="00EF1B70"/>
    <w:rsid w:val="00EF6332"/>
    <w:rsid w:val="00EF7750"/>
    <w:rsid w:val="00F01747"/>
    <w:rsid w:val="00F31C81"/>
    <w:rsid w:val="00F34F0C"/>
    <w:rsid w:val="00F43878"/>
    <w:rsid w:val="00F43BD2"/>
    <w:rsid w:val="00F464B1"/>
    <w:rsid w:val="00F5290D"/>
    <w:rsid w:val="00F5690E"/>
    <w:rsid w:val="00F72357"/>
    <w:rsid w:val="00F75245"/>
    <w:rsid w:val="00F811B1"/>
    <w:rsid w:val="00F85047"/>
    <w:rsid w:val="00F8714A"/>
    <w:rsid w:val="00F91ACE"/>
    <w:rsid w:val="00F93434"/>
    <w:rsid w:val="00F94B1B"/>
    <w:rsid w:val="00F9696A"/>
    <w:rsid w:val="00F97AC5"/>
    <w:rsid w:val="00FA6E44"/>
    <w:rsid w:val="00FB02DA"/>
    <w:rsid w:val="00FB3094"/>
    <w:rsid w:val="00FB432A"/>
    <w:rsid w:val="00FB57F8"/>
    <w:rsid w:val="00FC29DE"/>
    <w:rsid w:val="00FC39A6"/>
    <w:rsid w:val="00FD3C93"/>
    <w:rsid w:val="00FE2B7A"/>
    <w:rsid w:val="00FF13F9"/>
    <w:rsid w:val="00FF282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63DD9298"/>
  <w15:docId w15:val="{5F5AECC1-A7F7-4D96-8BB8-B5A27812DA1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E56162"/>
    <w:rPr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0845E1"/>
    <w:pPr>
      <w:keepNext/>
      <w:keepLines/>
      <w:spacing w:before="240"/>
      <w:outlineLvl w:val="0"/>
    </w:pPr>
    <w:rPr>
      <w:rFonts w:asciiTheme="majorHAnsi" w:eastAsiaTheme="majorEastAsia" w:hAnsiTheme="majorHAnsi" w:cstheme="majorBidi"/>
      <w:color w:val="365F91" w:themeColor="accent1" w:themeShade="BF"/>
      <w:sz w:val="32"/>
      <w:szCs w:val="3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rsid w:val="00B84FD2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LineNumber">
    <w:name w:val="line number"/>
    <w:basedOn w:val="DefaultParagraphFont"/>
    <w:rsid w:val="009F2241"/>
  </w:style>
  <w:style w:type="paragraph" w:styleId="Header">
    <w:name w:val="header"/>
    <w:basedOn w:val="Normal"/>
    <w:link w:val="HeaderChar"/>
    <w:uiPriority w:val="99"/>
    <w:rsid w:val="009F2241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9F2241"/>
    <w:rPr>
      <w:sz w:val="24"/>
      <w:szCs w:val="24"/>
    </w:rPr>
  </w:style>
  <w:style w:type="paragraph" w:styleId="Footer">
    <w:name w:val="footer"/>
    <w:basedOn w:val="Normal"/>
    <w:link w:val="FooterChar"/>
    <w:uiPriority w:val="99"/>
    <w:rsid w:val="009F2241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9F2241"/>
    <w:rPr>
      <w:sz w:val="24"/>
      <w:szCs w:val="24"/>
    </w:rPr>
  </w:style>
  <w:style w:type="paragraph" w:styleId="ListParagraph">
    <w:name w:val="List Paragraph"/>
    <w:basedOn w:val="Normal"/>
    <w:uiPriority w:val="34"/>
    <w:qFormat/>
    <w:rsid w:val="00CF7F6E"/>
    <w:pPr>
      <w:ind w:left="720"/>
      <w:contextualSpacing/>
    </w:pPr>
  </w:style>
  <w:style w:type="character" w:styleId="CommentReference">
    <w:name w:val="annotation reference"/>
    <w:basedOn w:val="DefaultParagraphFont"/>
    <w:rsid w:val="00CC4625"/>
    <w:rPr>
      <w:sz w:val="16"/>
      <w:szCs w:val="16"/>
    </w:rPr>
  </w:style>
  <w:style w:type="paragraph" w:styleId="CommentText">
    <w:name w:val="annotation text"/>
    <w:basedOn w:val="Normal"/>
    <w:link w:val="CommentTextChar"/>
    <w:rsid w:val="00CC4625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sid w:val="00CC4625"/>
  </w:style>
  <w:style w:type="paragraph" w:styleId="CommentSubject">
    <w:name w:val="annotation subject"/>
    <w:basedOn w:val="CommentText"/>
    <w:next w:val="CommentText"/>
    <w:link w:val="CommentSubjectChar"/>
    <w:rsid w:val="00CC4625"/>
    <w:rPr>
      <w:b/>
      <w:bCs/>
    </w:rPr>
  </w:style>
  <w:style w:type="character" w:customStyle="1" w:styleId="CommentSubjectChar">
    <w:name w:val="Comment Subject Char"/>
    <w:basedOn w:val="CommentTextChar"/>
    <w:link w:val="CommentSubject"/>
    <w:rsid w:val="00CC4625"/>
    <w:rPr>
      <w:b/>
      <w:bCs/>
    </w:rPr>
  </w:style>
  <w:style w:type="paragraph" w:styleId="BalloonText">
    <w:name w:val="Balloon Text"/>
    <w:basedOn w:val="Normal"/>
    <w:link w:val="BalloonTextChar"/>
    <w:rsid w:val="00CC4625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rsid w:val="00CC4625"/>
    <w:rPr>
      <w:rFonts w:ascii="Tahoma" w:hAnsi="Tahoma" w:cs="Tahoma"/>
      <w:sz w:val="16"/>
      <w:szCs w:val="16"/>
    </w:rPr>
  </w:style>
  <w:style w:type="paragraph" w:styleId="NormalWeb">
    <w:name w:val="Normal (Web)"/>
    <w:basedOn w:val="Normal"/>
    <w:uiPriority w:val="99"/>
    <w:unhideWhenUsed/>
    <w:rsid w:val="0008538A"/>
    <w:pPr>
      <w:spacing w:before="100" w:beforeAutospacing="1" w:after="100" w:afterAutospacing="1"/>
    </w:pPr>
    <w:rPr>
      <w:rFonts w:eastAsiaTheme="minorEastAsia"/>
    </w:rPr>
  </w:style>
  <w:style w:type="character" w:customStyle="1" w:styleId="Heading1Char">
    <w:name w:val="Heading 1 Char"/>
    <w:basedOn w:val="DefaultParagraphFont"/>
    <w:link w:val="Heading1"/>
    <w:rsid w:val="000845E1"/>
    <w:rPr>
      <w:rFonts w:asciiTheme="majorHAnsi" w:eastAsiaTheme="majorEastAsia" w:hAnsiTheme="majorHAnsi" w:cstheme="majorBidi"/>
      <w:color w:val="365F91" w:themeColor="accent1" w:themeShade="BF"/>
      <w:sz w:val="32"/>
      <w:szCs w:val="32"/>
    </w:rPr>
  </w:style>
  <w:style w:type="paragraph" w:styleId="TOCHeading">
    <w:name w:val="TOC Heading"/>
    <w:basedOn w:val="Heading1"/>
    <w:next w:val="Normal"/>
    <w:uiPriority w:val="39"/>
    <w:unhideWhenUsed/>
    <w:qFormat/>
    <w:rsid w:val="000845E1"/>
    <w:pPr>
      <w:spacing w:line="259" w:lineRule="auto"/>
      <w:outlineLvl w:val="9"/>
    </w:pPr>
  </w:style>
  <w:style w:type="paragraph" w:styleId="NoSpacing">
    <w:name w:val="No Spacing"/>
    <w:link w:val="NoSpacingChar"/>
    <w:uiPriority w:val="1"/>
    <w:qFormat/>
    <w:rsid w:val="000D6025"/>
    <w:rPr>
      <w:rFonts w:asciiTheme="minorHAnsi" w:eastAsiaTheme="minorEastAsia" w:hAnsiTheme="minorHAnsi" w:cstheme="minorBidi"/>
      <w:sz w:val="22"/>
      <w:szCs w:val="22"/>
    </w:rPr>
  </w:style>
  <w:style w:type="character" w:customStyle="1" w:styleId="NoSpacingChar">
    <w:name w:val="No Spacing Char"/>
    <w:basedOn w:val="DefaultParagraphFont"/>
    <w:link w:val="NoSpacing"/>
    <w:uiPriority w:val="1"/>
    <w:rsid w:val="000D6025"/>
    <w:rPr>
      <w:rFonts w:asciiTheme="minorHAnsi" w:eastAsiaTheme="minorEastAsia" w:hAnsiTheme="minorHAnsi" w:cstheme="minorBidi"/>
      <w:sz w:val="22"/>
      <w:szCs w:val="2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81451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30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83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05101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5211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27129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2080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4523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569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7092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9856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2117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8038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9514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89002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262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77089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368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9938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34022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6313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7817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2455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022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02873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4630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1256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596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0618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5689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35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80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4448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5929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3086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6116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7503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7062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604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1915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650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1456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1494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7488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654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008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0010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4473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39256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12160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0044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8866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5869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3292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246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9206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2215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7436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7365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457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011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1819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12119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133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455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16224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4365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4043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0478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24460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507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0153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3184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chart" Target="charts/chart2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chart" Target="charts/chart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1.jpeg"/><Relationship Id="rId1" Type="http://schemas.openxmlformats.org/officeDocument/2006/relationships/hyperlink" Target="http://www.chirs.com/index.html" TargetMode="Externa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2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2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50"/>
      <c:rotY val="0"/>
      <c:depthPercent val="100"/>
      <c:rAngAx val="0"/>
      <c:perspective val="6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v>Field2</c:v>
          </c:tx>
          <c:dPt>
            <c:idx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1-0509-43F9-8E45-5766C1245B10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3-0509-43F9-8E45-5766C1245B10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5-0509-43F9-8E45-5766C1245B10}"/>
              </c:ext>
            </c:extLst>
          </c:dPt>
          <c:dPt>
            <c:idx val="3"/>
            <c:bubble3D val="0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7-0509-43F9-8E45-5766C1245B10}"/>
              </c:ext>
            </c:extLst>
          </c:dPt>
          <c:dPt>
            <c:idx val="4"/>
            <c:bubble3D val="0"/>
            <c:spPr>
              <a:solidFill>
                <a:schemeClr val="accent5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9-0509-43F9-8E45-5766C1245B1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dk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Sheet2!$A$1:$A$5</c:f>
              <c:strCache>
                <c:ptCount val="5"/>
                <c:pt idx="0">
                  <c:v>Very Dissatisfied</c:v>
                </c:pt>
                <c:pt idx="1">
                  <c:v>Dissatisfied</c:v>
                </c:pt>
                <c:pt idx="2">
                  <c:v>Neutral</c:v>
                </c:pt>
                <c:pt idx="3">
                  <c:v>Satisfied</c:v>
                </c:pt>
                <c:pt idx="4">
                  <c:v>Very Satisfied</c:v>
                </c:pt>
              </c:strCache>
            </c:strRef>
          </c:cat>
          <c:val>
            <c:numRef>
              <c:f>Sheet2!$B$1:$B$5</c:f>
              <c:numCache>
                <c:formatCode>General</c:formatCode>
                <c:ptCount val="5"/>
                <c:pt idx="0">
                  <c:v>3</c:v>
                </c:pt>
                <c:pt idx="1">
                  <c:v>0</c:v>
                </c:pt>
                <c:pt idx="2">
                  <c:v>0</c:v>
                </c:pt>
                <c:pt idx="3">
                  <c:v>2</c:v>
                </c:pt>
                <c:pt idx="4">
                  <c:v>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0509-43F9-8E45-5766C1245B10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alpha val="78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pattFill prst="dkDnDiag">
      <a:fgClr>
        <a:schemeClr val="lt1">
          <a:lumMod val="95000"/>
        </a:schemeClr>
      </a:fgClr>
      <a:bgClr>
        <a:schemeClr val="lt1"/>
      </a:bgClr>
    </a:patt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50"/>
      <c:rotY val="0"/>
      <c:depthPercent val="100"/>
      <c:rAngAx val="0"/>
      <c:perspective val="6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v>Field2</c:v>
          </c:tx>
          <c:dPt>
            <c:idx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1-DBE4-46C0-A2A4-7319EC531EB6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3-DBE4-46C0-A2A4-7319EC531EB6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5-DBE4-46C0-A2A4-7319EC531EB6}"/>
              </c:ext>
            </c:extLst>
          </c:dPt>
          <c:dPt>
            <c:idx val="3"/>
            <c:bubble3D val="0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7-DBE4-46C0-A2A4-7319EC531EB6}"/>
              </c:ext>
            </c:extLst>
          </c:dPt>
          <c:dPt>
            <c:idx val="4"/>
            <c:bubble3D val="0"/>
            <c:spPr>
              <a:solidFill>
                <a:schemeClr val="accent5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9-DBE4-46C0-A2A4-7319EC531EB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dk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Sheet1!$A$1:$A$5</c:f>
              <c:strCache>
                <c:ptCount val="5"/>
                <c:pt idx="0">
                  <c:v>Very Dissatisfied</c:v>
                </c:pt>
                <c:pt idx="1">
                  <c:v>Dissatisfied</c:v>
                </c:pt>
                <c:pt idx="2">
                  <c:v>Neutral</c:v>
                </c:pt>
                <c:pt idx="3">
                  <c:v>Satisfied</c:v>
                </c:pt>
                <c:pt idx="4">
                  <c:v>Very Satisfied</c:v>
                </c:pt>
              </c:strCache>
            </c:strRef>
          </c:cat>
          <c:val>
            <c:numRef>
              <c:f>Sheet1!$B$1:$B$5</c:f>
              <c:numCache>
                <c:formatCode>General</c:formatCode>
                <c:ptCount val="5"/>
                <c:pt idx="0">
                  <c:v>3</c:v>
                </c:pt>
                <c:pt idx="1">
                  <c:v>1</c:v>
                </c:pt>
                <c:pt idx="2">
                  <c:v>8</c:v>
                </c:pt>
                <c:pt idx="3">
                  <c:v>24</c:v>
                </c:pt>
                <c:pt idx="4">
                  <c:v>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DBE4-46C0-A2A4-7319EC531EB6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alpha val="78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pattFill prst="dkDnDiag">
      <a:fgClr>
        <a:schemeClr val="lt1">
          <a:lumMod val="95000"/>
        </a:schemeClr>
      </a:fgClr>
      <a:bgClr>
        <a:schemeClr val="lt1"/>
      </a:bgClr>
    </a:patt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61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pattFill prst="dkDnDiag">
        <a:fgClr>
          <a:schemeClr val="lt1">
            <a:lumMod val="95000"/>
          </a:schemeClr>
        </a:fgClr>
        <a:bgClr>
          <a:schemeClr val="lt1"/>
        </a:bgClr>
      </a:patt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5000"/>
        </a:schemeClr>
      </a:solidFill>
      <a:ln w="9525"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317500" algn="ctr" rotWithShape="0">
          <a:prstClr val="black">
            <a:alpha val="25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20000"/>
          </a:prstClr>
        </a:outerShdw>
      </a:effectLst>
      <a:scene3d>
        <a:camera prst="orthographicFront"/>
        <a:lightRig rig="threePt" dir="t"/>
      </a:scene3d>
      <a:sp3d prstMaterial="matte"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noFill/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8000"/>
        </a:schemeClr>
      </a:solidFill>
    </cs:spPr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charts/style2.xml><?xml version="1.0" encoding="utf-8"?>
<cs:chartStyle xmlns:cs="http://schemas.microsoft.com/office/drawing/2012/chartStyle" xmlns:a="http://schemas.openxmlformats.org/drawingml/2006/main" id="261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pattFill prst="dkDnDiag">
        <a:fgClr>
          <a:schemeClr val="lt1">
            <a:lumMod val="95000"/>
          </a:schemeClr>
        </a:fgClr>
        <a:bgClr>
          <a:schemeClr val="lt1"/>
        </a:bgClr>
      </a:patt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5000"/>
        </a:schemeClr>
      </a:solidFill>
      <a:ln w="9525"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317500" algn="ctr" rotWithShape="0">
          <a:prstClr val="black">
            <a:alpha val="25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20000"/>
          </a:prstClr>
        </a:outerShdw>
      </a:effectLst>
      <a:scene3d>
        <a:camera prst="orthographicFront"/>
        <a:lightRig rig="threePt" dir="t"/>
      </a:scene3d>
      <a:sp3d prstMaterial="matte"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noFill/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8000"/>
        </a:schemeClr>
      </a:solidFill>
    </cs:spPr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/>
</file>

<file path=customXml/item2.xml><?xml version="1.0" encoding="utf-8"?>
<?mso-contentType ?>
<spe:Receivers xmlns:spe="http://schemas.microsoft.com/sharepoint/event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2D0E85A922D814C93E2D4D37D3C24BD" ma:contentTypeVersion="119" ma:contentTypeDescription="Create a new document." ma:contentTypeScope="" ma:versionID="7d819ef54332a224090fc34dbba0f10a">
  <xsd:schema xmlns:xsd="http://www.w3.org/2001/XMLSchema" xmlns:xs="http://www.w3.org/2001/XMLSchema" xmlns:p="http://schemas.microsoft.com/office/2006/metadata/properties" xmlns:ns2="ccbcce66-5eab-4b60-9c3f-6313035af2f5" xmlns:ns3="2e1ce46d-0cf0-4525-b760-b837c6f02fc0" xmlns:ns4="4322380e-26f7-4be2-9451-a9dc9fb3f701" targetNamespace="http://schemas.microsoft.com/office/2006/metadata/properties" ma:root="true" ma:fieldsID="07f22343a1def5ec5c1881de5dbaac0f" ns2:_="" ns3:_="" ns4:_="">
    <xsd:import namespace="ccbcce66-5eab-4b60-9c3f-6313035af2f5"/>
    <xsd:import namespace="2e1ce46d-0cf0-4525-b760-b837c6f02fc0"/>
    <xsd:import namespace="4322380e-26f7-4be2-9451-a9dc9fb3f70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_dlc_DocId" minOccurs="0"/>
                <xsd:element ref="ns3:_dlc_DocIdUrl" minOccurs="0"/>
                <xsd:element ref="ns3:_dlc_DocIdPersistId" minOccurs="0"/>
                <xsd:element ref="ns2:MediaServiceAutoKeyPoints" minOccurs="0"/>
                <xsd:element ref="ns2:MediaServiceKeyPoints" minOccurs="0"/>
                <xsd:element ref="ns4:SharedWithUsers" minOccurs="0"/>
                <xsd:element ref="ns4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bcce66-5eab-4b60-9c3f-6313035af2f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1ce46d-0cf0-4525-b760-b837c6f02fc0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22380e-26f7-4be2-9451-a9dc9fb3f701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p:properties xmlns:p="http://schemas.microsoft.com/office/2006/metadata/properties" xmlns:xsi="http://www.w3.org/2001/XMLSchema-instance">
  <documentManagement/>
</p:properties>
</file>

<file path=customXml/itemProps1.xml><?xml version="1.0" encoding="utf-8"?>
<ds:datastoreItem xmlns:ds="http://schemas.openxmlformats.org/officeDocument/2006/customXml" ds:itemID="{698FFE71-FB17-4C03-91BB-A5AB1B5052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8B8AC72-AFE1-4C71-A299-3FD65C4050DA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1F058FEE-69C1-459B-BA04-1448FC4F3A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bcce66-5eab-4b60-9c3f-6313035af2f5"/>
    <ds:schemaRef ds:uri="2e1ce46d-0cf0-4525-b760-b837c6f02fc0"/>
    <ds:schemaRef ds:uri="4322380e-26f7-4be2-9451-a9dc9fb3f7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B317C5CF-5945-4BAA-AAF4-83F86BE0A042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B73D7A5-7048-4C82-B5E1-82B658ED5718}">
  <ds:schemaRefs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452</Words>
  <Characters>2453</Characters>
  <Application>Microsoft Office Word</Application>
  <DocSecurity>4</DocSecurity>
  <Lines>20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2006 Client Satisfaction Survey FINAL</vt:lpstr>
    </vt:vector>
  </TitlesOfParts>
  <Company>CHIRS</Company>
  <LinksUpToDate>false</LinksUpToDate>
  <CharactersWithSpaces>2900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2006 Client Satisfaction Survey FINAL</dc:title>
  <dc:creator>judym</dc:creator>
  <cp:lastModifiedBy>Kerry MacLean</cp:lastModifiedBy>
  <cp:revision>2</cp:revision>
  <cp:lastPrinted>2025-01-14T20:10:00Z</cp:lastPrinted>
  <dcterms:created xsi:type="dcterms:W3CDTF">2025-01-23T18:04:00Z</dcterms:created>
  <dcterms:modified xsi:type="dcterms:W3CDTF">2025-01-23T18:04:00Z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0x010100F2D0E85A922D814C93E2D4D37D3C24BD</vt:lpwstr>
  </property>
  <property fmtid="{D5CDD505-2E9C-101B-9397-08002B2CF9AE}" pid="3" name="_dlc_DocIdItemGuid">
    <vt:lpwstr>bcdb3da7-d0ee-49d5-afde-0841f510e4fe</vt:lpwstr>
  </property>
</Properties>
</file>